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6"/>
  </p:notesMasterIdLst>
  <p:sldIdLst>
    <p:sldId id="256" r:id="rId3"/>
    <p:sldId id="257" r:id="rId4"/>
    <p:sldId id="259" r:id="rId5"/>
    <p:sldId id="258" r:id="rId6"/>
    <p:sldId id="260" r:id="rId7"/>
    <p:sldId id="261" r:id="rId8"/>
    <p:sldId id="262" r:id="rId9"/>
    <p:sldId id="263" r:id="rId10"/>
    <p:sldId id="264" r:id="rId11"/>
    <p:sldId id="265" r:id="rId12"/>
    <p:sldId id="266" r:id="rId13"/>
    <p:sldId id="267" r:id="rId14"/>
    <p:sldId id="268" r:id="rId15"/>
  </p:sldIdLst>
  <p:sldSz cx="9144000" cy="5143500" type="screen16x9"/>
  <p:notesSz cx="6858000" cy="9144000"/>
  <p:embeddedFontLst>
    <p:embeddedFont>
      <p:font typeface="Dosis" pitchFamily="2" charset="0"/>
      <p:regular r:id="rId17"/>
      <p:bold r:id="rId18"/>
    </p:embeddedFont>
    <p:embeddedFont>
      <p:font typeface="Roboto" panose="020000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778"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font" Target="fonts/font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62492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125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2333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12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0221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4263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2302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5291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28640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23339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colab.research.google.com/drive/1rsk4XCzPuOehlbJfjX4U9skTh52MOToo?usp=sharin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hyperlink" Target="https://colab.research.google.com/drive/1rsk4XCzPuOehlbJfjX4U9skTh52MOToo?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hyperlink" Target="https://colab.research.google.com/drive/1rsk4XCzPuOehlbJfjX4U9skTh52MOToo?usp=sharing" TargetMode="Externa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colab.research.google.com/drive/1rsk4XCzPuOehlbJfjX4U9skTh52MOToo?usp=sharin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a:latin typeface="Dosis"/>
                <a:ea typeface="Dosis"/>
                <a:cs typeface="Dosis"/>
                <a:sym typeface="Dosis"/>
              </a:rPr>
              <a:t>Investigate Business Hotel using Data Visualization</a:t>
            </a:r>
            <a:endParaRPr sz="3180">
              <a:latin typeface="Dosis"/>
              <a:ea typeface="Dosis"/>
              <a:cs typeface="Dosis"/>
              <a:sym typeface="Dosis"/>
            </a:endParaRPr>
          </a:p>
          <a:p>
            <a:pPr marL="0" lvl="0" indent="0" algn="ctr" rtl="0">
              <a:spcBef>
                <a:spcPts val="0"/>
              </a:spcBef>
              <a:spcAft>
                <a:spcPts val="0"/>
              </a:spcAft>
              <a:buSzPts val="990"/>
              <a:buNone/>
            </a:pPr>
            <a:endParaRPr sz="3180">
              <a:latin typeface="Dosis"/>
              <a:ea typeface="Dosis"/>
              <a:cs typeface="Dosis"/>
              <a:sym typeface="Dosis"/>
            </a:endParaRPr>
          </a:p>
        </p:txBody>
      </p:sp>
      <p:sp>
        <p:nvSpPr>
          <p:cNvPr id="5" name="Subtitle 4">
            <a:extLst>
              <a:ext uri="{FF2B5EF4-FFF2-40B4-BE49-F238E27FC236}">
                <a16:creationId xmlns:a16="http://schemas.microsoft.com/office/drawing/2014/main" id="{D614DBF2-C80E-4C55-2CCE-CC58FE5D880C}"/>
              </a:ext>
            </a:extLst>
          </p:cNvPr>
          <p:cNvSpPr>
            <a:spLocks noGrp="1"/>
          </p:cNvSpPr>
          <p:nvPr>
            <p:ph type="subTitle" idx="1"/>
          </p:nvPr>
        </p:nvSpPr>
        <p:spPr/>
        <p:txBody>
          <a:bodyPr/>
          <a:lstStyle/>
          <a:p>
            <a:endParaRPr lang="en-ID"/>
          </a:p>
        </p:txBody>
      </p:sp>
      <p:sp>
        <p:nvSpPr>
          <p:cNvPr id="6" name="Google Shape;100;p25">
            <a:extLst>
              <a:ext uri="{FF2B5EF4-FFF2-40B4-BE49-F238E27FC236}">
                <a16:creationId xmlns:a16="http://schemas.microsoft.com/office/drawing/2014/main" id="{AC02725C-5891-4494-B396-D43FF2432BB3}"/>
              </a:ext>
            </a:extLst>
          </p:cNvPr>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i="0" u="none" strike="noStrike" cap="none" dirty="0">
                <a:solidFill>
                  <a:srgbClr val="000000"/>
                </a:solidFill>
                <a:latin typeface="Dosis"/>
                <a:ea typeface="Dosis"/>
                <a:cs typeface="Dosis"/>
                <a:sym typeface="Dosis"/>
              </a:rPr>
              <a:t>Ryana Tammi Put</a:t>
            </a:r>
            <a:r>
              <a:rPr lang="en" sz="1200" b="1" dirty="0">
                <a:latin typeface="Dosis"/>
                <a:ea typeface="Dosis"/>
                <a:cs typeface="Dosis"/>
                <a:sym typeface="Dosis"/>
              </a:rPr>
              <a:t>ri</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dirty="0">
                <a:latin typeface="Dosis"/>
                <a:ea typeface="Dosis"/>
                <a:cs typeface="Dosis"/>
                <a:sym typeface="Dosis"/>
              </a:rPr>
              <a:t>Tammi.r01@gmail.com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ID" sz="1200" dirty="0">
                <a:latin typeface="Dosis"/>
                <a:ea typeface="Dosis"/>
                <a:cs typeface="Dosis"/>
                <a:sym typeface="Dosis"/>
              </a:rPr>
              <a:t>Linkedin.com/in/</a:t>
            </a:r>
            <a:r>
              <a:rPr lang="en-ID" sz="1200" dirty="0" err="1">
                <a:latin typeface="Dosis"/>
                <a:ea typeface="Dosis"/>
                <a:cs typeface="Dosis"/>
                <a:sym typeface="Dosis"/>
              </a:rPr>
              <a:t>ryana-tammi</a:t>
            </a:r>
            <a:r>
              <a:rPr lang="en-ID" sz="1200" dirty="0">
                <a:latin typeface="Dosis"/>
                <a:ea typeface="Dosis"/>
                <a:cs typeface="Dosis"/>
                <a:sym typeface="Dosis"/>
              </a:rPr>
              <a:t>/</a:t>
            </a:r>
          </a:p>
        </p:txBody>
      </p:sp>
      <p:pic>
        <p:nvPicPr>
          <p:cNvPr id="7" name="Google Shape;101;p25">
            <a:extLst>
              <a:ext uri="{FF2B5EF4-FFF2-40B4-BE49-F238E27FC236}">
                <a16:creationId xmlns:a16="http://schemas.microsoft.com/office/drawing/2014/main" id="{2F7EC4FB-2680-1C35-74F9-388DCC8E995A}"/>
              </a:ext>
            </a:extLst>
          </p:cNvPr>
          <p:cNvPicPr preferRelativeResize="0"/>
          <p:nvPr/>
        </p:nvPicPr>
        <p:blipFill>
          <a:blip r:embed="rId4"/>
          <a:srcRect t="12500" b="12500"/>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147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a:latin typeface="Roboto"/>
                <a:ea typeface="Roboto"/>
                <a:cs typeface="Roboto"/>
                <a:sym typeface="Roboto"/>
              </a:rPr>
              <a:t>Impact Analysis of Stay Duration on Hotel Bookings Cancellation Rates</a:t>
            </a:r>
            <a:endParaRPr sz="1798" b="1">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sz="1500" dirty="0">
              <a:solidFill>
                <a:schemeClr val="dk1"/>
              </a:solidFill>
            </a:endParaRPr>
          </a:p>
        </p:txBody>
      </p:sp>
      <p:pic>
        <p:nvPicPr>
          <p:cNvPr id="2052" name="Picture 4">
            <a:extLst>
              <a:ext uri="{FF2B5EF4-FFF2-40B4-BE49-F238E27FC236}">
                <a16:creationId xmlns:a16="http://schemas.microsoft.com/office/drawing/2014/main" id="{B7C993C4-A830-2239-A8D0-E53E78DBC3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06874"/>
            <a:ext cx="9106973" cy="44155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987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147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a:latin typeface="Roboto"/>
                <a:ea typeface="Roboto"/>
                <a:cs typeface="Roboto"/>
                <a:sym typeface="Roboto"/>
              </a:rPr>
              <a:t>Impact Analysis of Stay Duration on Hotel Bookings Cancellation Rates</a:t>
            </a:r>
            <a:endParaRPr sz="1798" b="1">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fontScale="92500" lnSpcReduction="20000"/>
          </a:bodyPr>
          <a:lstStyle/>
          <a:p>
            <a:pPr marL="285750" indent="-285750">
              <a:spcAft>
                <a:spcPts val="1200"/>
              </a:spcAft>
            </a:pPr>
            <a:r>
              <a:rPr lang="en-US" sz="1500" dirty="0" err="1">
                <a:solidFill>
                  <a:schemeClr val="dk1"/>
                </a:solidFill>
              </a:rPr>
              <a:t>Persentage</a:t>
            </a:r>
            <a:r>
              <a:rPr lang="en-US" sz="1500" dirty="0">
                <a:solidFill>
                  <a:schemeClr val="dk1"/>
                </a:solidFill>
              </a:rPr>
              <a:t> ratio cancelation hotel booking </a:t>
            </a:r>
            <a:r>
              <a:rPr lang="en-US" sz="1500" dirty="0" err="1">
                <a:solidFill>
                  <a:schemeClr val="dk1"/>
                </a:solidFill>
              </a:rPr>
              <a:t>mengalami</a:t>
            </a:r>
            <a:r>
              <a:rPr lang="en-US" sz="1500" dirty="0">
                <a:solidFill>
                  <a:schemeClr val="dk1"/>
                </a:solidFill>
              </a:rPr>
              <a:t> </a:t>
            </a:r>
            <a:r>
              <a:rPr lang="en-US" sz="1500" dirty="0" err="1">
                <a:solidFill>
                  <a:schemeClr val="dk1"/>
                </a:solidFill>
              </a:rPr>
              <a:t>peningkatan</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tahun</a:t>
            </a:r>
            <a:r>
              <a:rPr lang="en-US" sz="1500" dirty="0">
                <a:solidFill>
                  <a:schemeClr val="dk1"/>
                </a:solidFill>
              </a:rPr>
              <a:t> </a:t>
            </a:r>
            <a:r>
              <a:rPr lang="en-US" sz="1500" dirty="0" err="1">
                <a:solidFill>
                  <a:schemeClr val="dk1"/>
                </a:solidFill>
              </a:rPr>
              <a:t>ketahun</a:t>
            </a:r>
            <a:endParaRPr lang="en-US" sz="1500" dirty="0">
              <a:solidFill>
                <a:schemeClr val="dk1"/>
              </a:solidFill>
            </a:endParaRPr>
          </a:p>
          <a:p>
            <a:pPr marL="285750" indent="-285750">
              <a:spcAft>
                <a:spcPts val="1200"/>
              </a:spcAft>
            </a:pPr>
            <a:r>
              <a:rPr lang="en-US" sz="1500" dirty="0" err="1">
                <a:solidFill>
                  <a:schemeClr val="dk1"/>
                </a:solidFill>
              </a:rPr>
              <a:t>Semakin</a:t>
            </a:r>
            <a:r>
              <a:rPr lang="en-US" sz="1500" dirty="0">
                <a:solidFill>
                  <a:schemeClr val="dk1"/>
                </a:solidFill>
              </a:rPr>
              <a:t> </a:t>
            </a:r>
            <a:r>
              <a:rPr lang="en-US" sz="1500" dirty="0" err="1">
                <a:solidFill>
                  <a:schemeClr val="dk1"/>
                </a:solidFill>
              </a:rPr>
              <a:t>tinggi</a:t>
            </a:r>
            <a:r>
              <a:rPr lang="en-US" sz="1500" dirty="0">
                <a:solidFill>
                  <a:schemeClr val="dk1"/>
                </a:solidFill>
              </a:rPr>
              <a:t> stay </a:t>
            </a:r>
            <a:r>
              <a:rPr lang="en-US" sz="1500" dirty="0" err="1">
                <a:solidFill>
                  <a:schemeClr val="dk1"/>
                </a:solidFill>
              </a:rPr>
              <a:t>durationnya</a:t>
            </a:r>
            <a:r>
              <a:rPr lang="en-US" sz="1500" dirty="0">
                <a:solidFill>
                  <a:schemeClr val="dk1"/>
                </a:solidFill>
              </a:rPr>
              <a:t> </a:t>
            </a:r>
            <a:r>
              <a:rPr lang="en-US" sz="1500" dirty="0" err="1">
                <a:solidFill>
                  <a:schemeClr val="dk1"/>
                </a:solidFill>
              </a:rPr>
              <a:t>semakin</a:t>
            </a:r>
            <a:r>
              <a:rPr lang="en-US" sz="1500" dirty="0">
                <a:solidFill>
                  <a:schemeClr val="dk1"/>
                </a:solidFill>
              </a:rPr>
              <a:t> </a:t>
            </a:r>
            <a:r>
              <a:rPr lang="en-US" sz="1500" dirty="0" err="1">
                <a:solidFill>
                  <a:schemeClr val="dk1"/>
                </a:solidFill>
              </a:rPr>
              <a:t>tinggi</a:t>
            </a:r>
            <a:r>
              <a:rPr lang="en-US" sz="1500" dirty="0">
                <a:solidFill>
                  <a:schemeClr val="dk1"/>
                </a:solidFill>
              </a:rPr>
              <a:t> pula ratio </a:t>
            </a:r>
            <a:r>
              <a:rPr lang="en-US" sz="1500" dirty="0" err="1">
                <a:solidFill>
                  <a:schemeClr val="dk1"/>
                </a:solidFill>
              </a:rPr>
              <a:t>canceletionnya</a:t>
            </a:r>
            <a:endParaRPr lang="en-US" sz="1500" dirty="0">
              <a:solidFill>
                <a:schemeClr val="dk1"/>
              </a:solidFill>
            </a:endParaRPr>
          </a:p>
          <a:p>
            <a:pPr marL="285750" indent="-285750">
              <a:spcAft>
                <a:spcPts val="1200"/>
              </a:spcAft>
            </a:pPr>
            <a:r>
              <a:rPr lang="en-US" sz="1500" dirty="0">
                <a:solidFill>
                  <a:schemeClr val="dk1"/>
                </a:solidFill>
              </a:rPr>
              <a:t>City Hotel </a:t>
            </a:r>
            <a:r>
              <a:rPr lang="en-US" sz="1500" dirty="0" err="1">
                <a:solidFill>
                  <a:schemeClr val="dk1"/>
                </a:solidFill>
              </a:rPr>
              <a:t>memiliki</a:t>
            </a:r>
            <a:r>
              <a:rPr lang="en-US" sz="1500" dirty="0">
                <a:solidFill>
                  <a:schemeClr val="dk1"/>
                </a:solidFill>
              </a:rPr>
              <a:t> ratio cancelation order </a:t>
            </a:r>
            <a:r>
              <a:rPr lang="en-US" sz="1500" dirty="0" err="1">
                <a:solidFill>
                  <a:schemeClr val="dk1"/>
                </a:solidFill>
              </a:rPr>
              <a:t>lebih</a:t>
            </a:r>
            <a:r>
              <a:rPr lang="en-US" sz="1500" dirty="0">
                <a:solidFill>
                  <a:schemeClr val="dk1"/>
                </a:solidFill>
              </a:rPr>
              <a:t> </a:t>
            </a:r>
            <a:r>
              <a:rPr lang="en-US" sz="1500" dirty="0" err="1">
                <a:solidFill>
                  <a:schemeClr val="dk1"/>
                </a:solidFill>
              </a:rPr>
              <a:t>tinggi</a:t>
            </a:r>
            <a:r>
              <a:rPr lang="en-US" sz="1500" dirty="0">
                <a:solidFill>
                  <a:schemeClr val="dk1"/>
                </a:solidFill>
              </a:rPr>
              <a:t> </a:t>
            </a:r>
            <a:r>
              <a:rPr lang="en-US" sz="1500" dirty="0" err="1">
                <a:solidFill>
                  <a:schemeClr val="dk1"/>
                </a:solidFill>
              </a:rPr>
              <a:t>daripada</a:t>
            </a:r>
            <a:r>
              <a:rPr lang="en-US" sz="1500" dirty="0">
                <a:solidFill>
                  <a:schemeClr val="dk1"/>
                </a:solidFill>
              </a:rPr>
              <a:t> Resort Hotel. Hal </a:t>
            </a:r>
            <a:r>
              <a:rPr lang="en-US" sz="1500" dirty="0" err="1">
                <a:solidFill>
                  <a:schemeClr val="dk1"/>
                </a:solidFill>
              </a:rPr>
              <a:t>ini</a:t>
            </a:r>
            <a:r>
              <a:rPr lang="en-US" sz="1500" dirty="0">
                <a:solidFill>
                  <a:schemeClr val="dk1"/>
                </a:solidFill>
              </a:rPr>
              <a:t> </a:t>
            </a:r>
            <a:r>
              <a:rPr lang="en-US" sz="1500" dirty="0" err="1">
                <a:solidFill>
                  <a:schemeClr val="dk1"/>
                </a:solidFill>
              </a:rPr>
              <a:t>dapat</a:t>
            </a:r>
            <a:r>
              <a:rPr lang="en-US" sz="1500" dirty="0">
                <a:solidFill>
                  <a:schemeClr val="dk1"/>
                </a:solidFill>
              </a:rPr>
              <a:t> </a:t>
            </a:r>
            <a:r>
              <a:rPr lang="en-US" sz="1500" dirty="0" err="1">
                <a:solidFill>
                  <a:schemeClr val="dk1"/>
                </a:solidFill>
              </a:rPr>
              <a:t>terjadi</a:t>
            </a:r>
            <a:r>
              <a:rPr lang="en-US" sz="1500" dirty="0">
                <a:solidFill>
                  <a:schemeClr val="dk1"/>
                </a:solidFill>
              </a:rPr>
              <a:t> </a:t>
            </a:r>
            <a:r>
              <a:rPr lang="en-US" sz="1500" dirty="0" err="1">
                <a:solidFill>
                  <a:schemeClr val="dk1"/>
                </a:solidFill>
              </a:rPr>
              <a:t>karena</a:t>
            </a:r>
            <a:r>
              <a:rPr lang="en-US" sz="1500" dirty="0">
                <a:solidFill>
                  <a:schemeClr val="dk1"/>
                </a:solidFill>
              </a:rPr>
              <a:t> </a:t>
            </a:r>
            <a:r>
              <a:rPr lang="en-US" sz="1500" dirty="0" err="1">
                <a:solidFill>
                  <a:schemeClr val="dk1"/>
                </a:solidFill>
              </a:rPr>
              <a:t>pengunjung</a:t>
            </a:r>
            <a:r>
              <a:rPr lang="en-US" sz="1500" dirty="0">
                <a:solidFill>
                  <a:schemeClr val="dk1"/>
                </a:solidFill>
              </a:rPr>
              <a:t> yang </a:t>
            </a:r>
            <a:r>
              <a:rPr lang="en-US" sz="1500" dirty="0" err="1">
                <a:solidFill>
                  <a:schemeClr val="dk1"/>
                </a:solidFill>
              </a:rPr>
              <a:t>berlibur</a:t>
            </a:r>
            <a:r>
              <a:rPr lang="en-US" sz="1500" dirty="0">
                <a:solidFill>
                  <a:schemeClr val="dk1"/>
                </a:solidFill>
              </a:rPr>
              <a:t> </a:t>
            </a:r>
            <a:r>
              <a:rPr lang="en-US" sz="1500" dirty="0" err="1">
                <a:solidFill>
                  <a:schemeClr val="dk1"/>
                </a:solidFill>
              </a:rPr>
              <a:t>menggunakan</a:t>
            </a:r>
            <a:r>
              <a:rPr lang="en-US" sz="1500" dirty="0">
                <a:solidFill>
                  <a:schemeClr val="dk1"/>
                </a:solidFill>
              </a:rPr>
              <a:t> Resort Hotel </a:t>
            </a:r>
            <a:r>
              <a:rPr lang="en-US" sz="1500" dirty="0" err="1">
                <a:solidFill>
                  <a:schemeClr val="dk1"/>
                </a:solidFill>
              </a:rPr>
              <a:t>diperkirakan</a:t>
            </a:r>
            <a:r>
              <a:rPr lang="en-US" sz="1500" dirty="0">
                <a:solidFill>
                  <a:schemeClr val="dk1"/>
                </a:solidFill>
              </a:rPr>
              <a:t> </a:t>
            </a:r>
            <a:r>
              <a:rPr lang="en-US" sz="1500" dirty="0" err="1">
                <a:solidFill>
                  <a:schemeClr val="dk1"/>
                </a:solidFill>
              </a:rPr>
              <a:t>telah</a:t>
            </a:r>
            <a:r>
              <a:rPr lang="en-US" sz="1500" dirty="0">
                <a:solidFill>
                  <a:schemeClr val="dk1"/>
                </a:solidFill>
              </a:rPr>
              <a:t> </a:t>
            </a:r>
            <a:r>
              <a:rPr lang="en-US" sz="1500" dirty="0" err="1">
                <a:solidFill>
                  <a:schemeClr val="dk1"/>
                </a:solidFill>
              </a:rPr>
              <a:t>membuat</a:t>
            </a:r>
            <a:r>
              <a:rPr lang="en-US" sz="1500" dirty="0">
                <a:solidFill>
                  <a:schemeClr val="dk1"/>
                </a:solidFill>
              </a:rPr>
              <a:t> </a:t>
            </a:r>
            <a:r>
              <a:rPr lang="en-US" sz="1500" dirty="0" err="1">
                <a:solidFill>
                  <a:schemeClr val="dk1"/>
                </a:solidFill>
              </a:rPr>
              <a:t>rencana</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jauh-jauh</a:t>
            </a:r>
            <a:r>
              <a:rPr lang="en-US" sz="1500" dirty="0">
                <a:solidFill>
                  <a:schemeClr val="dk1"/>
                </a:solidFill>
              </a:rPr>
              <a:t> </a:t>
            </a:r>
            <a:r>
              <a:rPr lang="en-US" sz="1500" dirty="0" err="1">
                <a:solidFill>
                  <a:schemeClr val="dk1"/>
                </a:solidFill>
              </a:rPr>
              <a:t>hari</a:t>
            </a:r>
            <a:r>
              <a:rPr lang="en-US" sz="1500" dirty="0">
                <a:solidFill>
                  <a:schemeClr val="dk1"/>
                </a:solidFill>
              </a:rPr>
              <a:t> </a:t>
            </a:r>
            <a:r>
              <a:rPr lang="en-US" sz="1500" dirty="0" err="1">
                <a:solidFill>
                  <a:schemeClr val="dk1"/>
                </a:solidFill>
              </a:rPr>
              <a:t>sehingga</a:t>
            </a:r>
            <a:r>
              <a:rPr lang="en-US" sz="1500" dirty="0">
                <a:solidFill>
                  <a:schemeClr val="dk1"/>
                </a:solidFill>
              </a:rPr>
              <a:t> </a:t>
            </a:r>
            <a:r>
              <a:rPr lang="en-US" sz="1500" dirty="0" err="1">
                <a:solidFill>
                  <a:schemeClr val="dk1"/>
                </a:solidFill>
              </a:rPr>
              <a:t>pembatalan</a:t>
            </a:r>
            <a:r>
              <a:rPr lang="en-US" sz="1500" dirty="0">
                <a:solidFill>
                  <a:schemeClr val="dk1"/>
                </a:solidFill>
              </a:rPr>
              <a:t> booking </a:t>
            </a:r>
            <a:r>
              <a:rPr lang="en-US" sz="1500" dirty="0" err="1">
                <a:solidFill>
                  <a:schemeClr val="dk1"/>
                </a:solidFill>
              </a:rPr>
              <a:t>rendah</a:t>
            </a:r>
            <a:r>
              <a:rPr lang="en-US" sz="1500" dirty="0">
                <a:solidFill>
                  <a:schemeClr val="dk1"/>
                </a:solidFill>
              </a:rPr>
              <a:t>.</a:t>
            </a:r>
          </a:p>
          <a:p>
            <a:pPr marL="285750" indent="-285750">
              <a:spcAft>
                <a:spcPts val="1200"/>
              </a:spcAft>
            </a:pPr>
            <a:r>
              <a:rPr lang="en-US" sz="1500" dirty="0">
                <a:solidFill>
                  <a:schemeClr val="dk1"/>
                </a:solidFill>
              </a:rPr>
              <a:t>City Hotel </a:t>
            </a:r>
            <a:r>
              <a:rPr lang="en-US" sz="1500" dirty="0" err="1">
                <a:solidFill>
                  <a:schemeClr val="dk1"/>
                </a:solidFill>
              </a:rPr>
              <a:t>memiliki</a:t>
            </a:r>
            <a:r>
              <a:rPr lang="en-US" sz="1500" dirty="0">
                <a:solidFill>
                  <a:schemeClr val="dk1"/>
                </a:solidFill>
              </a:rPr>
              <a:t> ratio cancelation order paling </a:t>
            </a:r>
            <a:r>
              <a:rPr lang="en-US" sz="1500" dirty="0" err="1">
                <a:solidFill>
                  <a:schemeClr val="dk1"/>
                </a:solidFill>
              </a:rPr>
              <a:t>tinggi</a:t>
            </a:r>
            <a:r>
              <a:rPr lang="en-US" sz="1500" dirty="0">
                <a:solidFill>
                  <a:schemeClr val="dk1"/>
                </a:solidFill>
              </a:rPr>
              <a:t> pada </a:t>
            </a:r>
            <a:r>
              <a:rPr lang="en-US" sz="1500" dirty="0" err="1">
                <a:solidFill>
                  <a:schemeClr val="dk1"/>
                </a:solidFill>
              </a:rPr>
              <a:t>bulan</a:t>
            </a:r>
            <a:r>
              <a:rPr lang="en-US" sz="1500" dirty="0">
                <a:solidFill>
                  <a:schemeClr val="dk1"/>
                </a:solidFill>
              </a:rPr>
              <a:t> September 2017. </a:t>
            </a:r>
            <a:r>
              <a:rPr lang="en-US" sz="1500" dirty="0" err="1">
                <a:solidFill>
                  <a:schemeClr val="dk1"/>
                </a:solidFill>
              </a:rPr>
              <a:t>Jumlah</a:t>
            </a:r>
            <a:r>
              <a:rPr lang="en-US" sz="1500" dirty="0">
                <a:solidFill>
                  <a:schemeClr val="dk1"/>
                </a:solidFill>
              </a:rPr>
              <a:t> </a:t>
            </a:r>
            <a:r>
              <a:rPr lang="en-US" sz="1500" dirty="0" err="1">
                <a:solidFill>
                  <a:schemeClr val="dk1"/>
                </a:solidFill>
              </a:rPr>
              <a:t>cancelationnya</a:t>
            </a:r>
            <a:r>
              <a:rPr lang="en-US" sz="1500" dirty="0">
                <a:solidFill>
                  <a:schemeClr val="dk1"/>
                </a:solidFill>
              </a:rPr>
              <a:t> hamper </a:t>
            </a:r>
            <a:r>
              <a:rPr lang="en-US" sz="1500" dirty="0" err="1">
                <a:solidFill>
                  <a:schemeClr val="dk1"/>
                </a:solidFill>
              </a:rPr>
              <a:t>mirip</a:t>
            </a:r>
            <a:r>
              <a:rPr lang="en-US" sz="1500" dirty="0">
                <a:solidFill>
                  <a:schemeClr val="dk1"/>
                </a:solidFill>
              </a:rPr>
              <a:t> </a:t>
            </a:r>
            <a:r>
              <a:rPr lang="en-US" sz="1500" dirty="0" err="1">
                <a:solidFill>
                  <a:schemeClr val="dk1"/>
                </a:solidFill>
              </a:rPr>
              <a:t>dengan</a:t>
            </a:r>
            <a:r>
              <a:rPr lang="en-US" sz="1500" dirty="0">
                <a:solidFill>
                  <a:schemeClr val="dk1"/>
                </a:solidFill>
              </a:rPr>
              <a:t> </a:t>
            </a:r>
            <a:r>
              <a:rPr lang="en-US" sz="1500" dirty="0" err="1">
                <a:solidFill>
                  <a:schemeClr val="dk1"/>
                </a:solidFill>
              </a:rPr>
              <a:t>jumlah</a:t>
            </a:r>
            <a:r>
              <a:rPr lang="en-US" sz="1500" dirty="0">
                <a:solidFill>
                  <a:schemeClr val="dk1"/>
                </a:solidFill>
              </a:rPr>
              <a:t> cancelation pada resort hotel di </a:t>
            </a:r>
            <a:r>
              <a:rPr lang="en-US" sz="1500" dirty="0" err="1">
                <a:solidFill>
                  <a:schemeClr val="dk1"/>
                </a:solidFill>
              </a:rPr>
              <a:t>bulan</a:t>
            </a:r>
            <a:r>
              <a:rPr lang="en-US" sz="1500" dirty="0">
                <a:solidFill>
                  <a:schemeClr val="dk1"/>
                </a:solidFill>
              </a:rPr>
              <a:t> yang </a:t>
            </a:r>
            <a:r>
              <a:rPr lang="en-US" sz="1500" dirty="0" err="1">
                <a:solidFill>
                  <a:schemeClr val="dk1"/>
                </a:solidFill>
              </a:rPr>
              <a:t>sama</a:t>
            </a:r>
            <a:r>
              <a:rPr lang="en-US" sz="1500" dirty="0">
                <a:solidFill>
                  <a:schemeClr val="dk1"/>
                </a:solidFill>
              </a:rPr>
              <a:t>, </a:t>
            </a:r>
            <a:r>
              <a:rPr lang="en-US" sz="1500" dirty="0" err="1">
                <a:solidFill>
                  <a:schemeClr val="dk1"/>
                </a:solidFill>
              </a:rPr>
              <a:t>akan</a:t>
            </a:r>
            <a:r>
              <a:rPr lang="en-US" sz="1500" dirty="0">
                <a:solidFill>
                  <a:schemeClr val="dk1"/>
                </a:solidFill>
              </a:rPr>
              <a:t> </a:t>
            </a:r>
            <a:r>
              <a:rPr lang="en-US" sz="1500" dirty="0" err="1">
                <a:solidFill>
                  <a:schemeClr val="dk1"/>
                </a:solidFill>
              </a:rPr>
              <a:t>tetapi</a:t>
            </a:r>
            <a:r>
              <a:rPr lang="en-US" sz="1500" dirty="0">
                <a:solidFill>
                  <a:schemeClr val="dk1"/>
                </a:solidFill>
              </a:rPr>
              <a:t> </a:t>
            </a:r>
            <a:r>
              <a:rPr lang="en-US" sz="1500" dirty="0" err="1">
                <a:solidFill>
                  <a:schemeClr val="dk1"/>
                </a:solidFill>
              </a:rPr>
              <a:t>jumlah</a:t>
            </a:r>
            <a:r>
              <a:rPr lang="en-US" sz="1500" dirty="0">
                <a:solidFill>
                  <a:schemeClr val="dk1"/>
                </a:solidFill>
              </a:rPr>
              <a:t> </a:t>
            </a:r>
            <a:r>
              <a:rPr lang="en-US" sz="1500" dirty="0" err="1">
                <a:solidFill>
                  <a:schemeClr val="dk1"/>
                </a:solidFill>
              </a:rPr>
              <a:t>bookingnya</a:t>
            </a:r>
            <a:r>
              <a:rPr lang="en-US" sz="1500" dirty="0">
                <a:solidFill>
                  <a:schemeClr val="dk1"/>
                </a:solidFill>
              </a:rPr>
              <a:t> </a:t>
            </a:r>
            <a:r>
              <a:rPr lang="en-US" sz="1500" dirty="0" err="1">
                <a:solidFill>
                  <a:schemeClr val="dk1"/>
                </a:solidFill>
              </a:rPr>
              <a:t>jauh</a:t>
            </a:r>
            <a:r>
              <a:rPr lang="en-US" sz="1500" dirty="0">
                <a:solidFill>
                  <a:schemeClr val="dk1"/>
                </a:solidFill>
              </a:rPr>
              <a:t> </a:t>
            </a:r>
            <a:r>
              <a:rPr lang="en-US" sz="1500" dirty="0" err="1">
                <a:solidFill>
                  <a:schemeClr val="dk1"/>
                </a:solidFill>
              </a:rPr>
              <a:t>lebih</a:t>
            </a:r>
            <a:r>
              <a:rPr lang="en-US" sz="1500" dirty="0">
                <a:solidFill>
                  <a:schemeClr val="dk1"/>
                </a:solidFill>
              </a:rPr>
              <a:t> </a:t>
            </a:r>
            <a:r>
              <a:rPr lang="en-US" sz="1500" dirty="0" err="1">
                <a:solidFill>
                  <a:schemeClr val="dk1"/>
                </a:solidFill>
              </a:rPr>
              <a:t>rendah</a:t>
            </a:r>
            <a:r>
              <a:rPr lang="en-US" sz="1500" dirty="0">
                <a:solidFill>
                  <a:schemeClr val="dk1"/>
                </a:solidFill>
              </a:rPr>
              <a:t>, </a:t>
            </a:r>
            <a:r>
              <a:rPr lang="en-US" sz="1500" dirty="0" err="1">
                <a:solidFill>
                  <a:schemeClr val="dk1"/>
                </a:solidFill>
              </a:rPr>
              <a:t>sehingga</a:t>
            </a:r>
            <a:r>
              <a:rPr lang="en-US" sz="1500" dirty="0">
                <a:solidFill>
                  <a:schemeClr val="dk1"/>
                </a:solidFill>
              </a:rPr>
              <a:t> </a:t>
            </a:r>
            <a:r>
              <a:rPr lang="en-US" sz="1500" dirty="0" err="1">
                <a:solidFill>
                  <a:schemeClr val="dk1"/>
                </a:solidFill>
              </a:rPr>
              <a:t>persentase</a:t>
            </a:r>
            <a:r>
              <a:rPr lang="en-US" sz="1500" dirty="0">
                <a:solidFill>
                  <a:schemeClr val="dk1"/>
                </a:solidFill>
              </a:rPr>
              <a:t> cancelation-</a:t>
            </a:r>
            <a:r>
              <a:rPr lang="en-US" sz="1500" dirty="0" err="1">
                <a:solidFill>
                  <a:schemeClr val="dk1"/>
                </a:solidFill>
              </a:rPr>
              <a:t>nya</a:t>
            </a:r>
            <a:r>
              <a:rPr lang="en-US" sz="1500" dirty="0">
                <a:solidFill>
                  <a:schemeClr val="dk1"/>
                </a:solidFill>
              </a:rPr>
              <a:t> </a:t>
            </a:r>
            <a:r>
              <a:rPr lang="en-US" sz="1500" dirty="0" err="1">
                <a:solidFill>
                  <a:schemeClr val="dk1"/>
                </a:solidFill>
              </a:rPr>
              <a:t>meningkat</a:t>
            </a:r>
            <a:r>
              <a:rPr lang="en-US" sz="1500" dirty="0">
                <a:solidFill>
                  <a:schemeClr val="dk1"/>
                </a:solidFill>
              </a:rPr>
              <a:t> </a:t>
            </a:r>
            <a:r>
              <a:rPr lang="en-US" sz="1500" dirty="0" err="1">
                <a:solidFill>
                  <a:schemeClr val="dk1"/>
                </a:solidFill>
              </a:rPr>
              <a:t>tajam</a:t>
            </a:r>
            <a:r>
              <a:rPr lang="en-US" sz="1500" dirty="0">
                <a:solidFill>
                  <a:schemeClr val="dk1"/>
                </a:solidFill>
              </a:rPr>
              <a:t>.</a:t>
            </a:r>
          </a:p>
          <a:p>
            <a:pPr marL="285750" indent="-285750">
              <a:spcAft>
                <a:spcPts val="1200"/>
              </a:spcAft>
            </a:pPr>
            <a:r>
              <a:rPr lang="en-US" sz="1500" dirty="0" err="1">
                <a:solidFill>
                  <a:schemeClr val="dk1"/>
                </a:solidFill>
              </a:rPr>
              <a:t>Terjadi</a:t>
            </a:r>
            <a:r>
              <a:rPr lang="en-US" sz="1500" dirty="0">
                <a:solidFill>
                  <a:schemeClr val="dk1"/>
                </a:solidFill>
              </a:rPr>
              <a:t> </a:t>
            </a:r>
            <a:r>
              <a:rPr lang="en-US" sz="1500" dirty="0" err="1">
                <a:solidFill>
                  <a:schemeClr val="dk1"/>
                </a:solidFill>
              </a:rPr>
              <a:t>tren</a:t>
            </a:r>
            <a:r>
              <a:rPr lang="en-US" sz="1500" dirty="0">
                <a:solidFill>
                  <a:schemeClr val="dk1"/>
                </a:solidFill>
              </a:rPr>
              <a:t> </a:t>
            </a:r>
            <a:r>
              <a:rPr lang="en-US" sz="1500" dirty="0" err="1">
                <a:solidFill>
                  <a:schemeClr val="dk1"/>
                </a:solidFill>
              </a:rPr>
              <a:t>peningkatan</a:t>
            </a:r>
            <a:r>
              <a:rPr lang="en-US" sz="1500" dirty="0">
                <a:solidFill>
                  <a:schemeClr val="dk1"/>
                </a:solidFill>
              </a:rPr>
              <a:t> </a:t>
            </a:r>
            <a:r>
              <a:rPr lang="en-US" sz="1500" dirty="0" err="1">
                <a:solidFill>
                  <a:schemeClr val="dk1"/>
                </a:solidFill>
              </a:rPr>
              <a:t>rasio</a:t>
            </a:r>
            <a:r>
              <a:rPr lang="en-US" sz="1500" dirty="0">
                <a:solidFill>
                  <a:schemeClr val="dk1"/>
                </a:solidFill>
              </a:rPr>
              <a:t> cancelation yang </a:t>
            </a:r>
            <a:r>
              <a:rPr lang="en-US" sz="1500" dirty="0" err="1">
                <a:solidFill>
                  <a:schemeClr val="dk1"/>
                </a:solidFill>
              </a:rPr>
              <a:t>sama</a:t>
            </a:r>
            <a:r>
              <a:rPr lang="en-US" sz="1500" dirty="0">
                <a:solidFill>
                  <a:schemeClr val="dk1"/>
                </a:solidFill>
              </a:rPr>
              <a:t> </a:t>
            </a:r>
            <a:r>
              <a:rPr lang="en-US" sz="1500" dirty="0" err="1">
                <a:solidFill>
                  <a:schemeClr val="dk1"/>
                </a:solidFill>
              </a:rPr>
              <a:t>untuk</a:t>
            </a:r>
            <a:r>
              <a:rPr lang="en-US" sz="1500" dirty="0">
                <a:solidFill>
                  <a:schemeClr val="dk1"/>
                </a:solidFill>
              </a:rPr>
              <a:t> City dan Resort Hotel pada </a:t>
            </a:r>
            <a:r>
              <a:rPr lang="en-US" sz="1500" dirty="0" err="1">
                <a:solidFill>
                  <a:schemeClr val="dk1"/>
                </a:solidFill>
              </a:rPr>
              <a:t>bulan</a:t>
            </a:r>
            <a:r>
              <a:rPr lang="en-US" sz="1500" dirty="0">
                <a:solidFill>
                  <a:schemeClr val="dk1"/>
                </a:solidFill>
              </a:rPr>
              <a:t> </a:t>
            </a:r>
            <a:r>
              <a:rPr lang="en-US" sz="1500" dirty="0" err="1">
                <a:solidFill>
                  <a:schemeClr val="dk1"/>
                </a:solidFill>
              </a:rPr>
              <a:t>februari</a:t>
            </a:r>
            <a:r>
              <a:rPr lang="en-US" sz="1500" dirty="0">
                <a:solidFill>
                  <a:schemeClr val="dk1"/>
                </a:solidFill>
              </a:rPr>
              <a:t> </a:t>
            </a:r>
            <a:r>
              <a:rPr lang="en-US" sz="1500" dirty="0" err="1">
                <a:solidFill>
                  <a:schemeClr val="dk1"/>
                </a:solidFill>
              </a:rPr>
              <a:t>tahun</a:t>
            </a:r>
            <a:r>
              <a:rPr lang="en-US" sz="1500" dirty="0">
                <a:solidFill>
                  <a:schemeClr val="dk1"/>
                </a:solidFill>
              </a:rPr>
              <a:t> 2018. </a:t>
            </a:r>
            <a:r>
              <a:rPr lang="en-US" sz="1500" dirty="0" err="1">
                <a:solidFill>
                  <a:schemeClr val="dk1"/>
                </a:solidFill>
              </a:rPr>
              <a:t>Diperkirakan</a:t>
            </a:r>
            <a:r>
              <a:rPr lang="en-US" sz="1500" dirty="0">
                <a:solidFill>
                  <a:schemeClr val="dk1"/>
                </a:solidFill>
              </a:rPr>
              <a:t> </a:t>
            </a:r>
            <a:r>
              <a:rPr lang="en-US" sz="1500" dirty="0" err="1">
                <a:solidFill>
                  <a:schemeClr val="dk1"/>
                </a:solidFill>
              </a:rPr>
              <a:t>karena</a:t>
            </a:r>
            <a:r>
              <a:rPr lang="en-US" sz="1500" dirty="0">
                <a:solidFill>
                  <a:schemeClr val="dk1"/>
                </a:solidFill>
              </a:rPr>
              <a:t> </a:t>
            </a:r>
            <a:r>
              <a:rPr lang="en-US" sz="1500" dirty="0" err="1">
                <a:solidFill>
                  <a:schemeClr val="dk1"/>
                </a:solidFill>
              </a:rPr>
              <a:t>waktu</a:t>
            </a:r>
            <a:r>
              <a:rPr lang="en-US" sz="1500" dirty="0">
                <a:solidFill>
                  <a:schemeClr val="dk1"/>
                </a:solidFill>
              </a:rPr>
              <a:t> </a:t>
            </a:r>
            <a:r>
              <a:rPr lang="en-US" sz="1500" dirty="0" err="1">
                <a:solidFill>
                  <a:schemeClr val="dk1"/>
                </a:solidFill>
              </a:rPr>
              <a:t>liburan</a:t>
            </a:r>
            <a:r>
              <a:rPr lang="en-US" sz="1500" dirty="0">
                <a:solidFill>
                  <a:schemeClr val="dk1"/>
                </a:solidFill>
              </a:rPr>
              <a:t> </a:t>
            </a:r>
            <a:r>
              <a:rPr lang="en-US" sz="1500" dirty="0" err="1">
                <a:solidFill>
                  <a:schemeClr val="dk1"/>
                </a:solidFill>
              </a:rPr>
              <a:t>hampir</a:t>
            </a:r>
            <a:r>
              <a:rPr lang="en-US" sz="1500" dirty="0">
                <a:solidFill>
                  <a:schemeClr val="dk1"/>
                </a:solidFill>
              </a:rPr>
              <a:t> </a:t>
            </a:r>
            <a:r>
              <a:rPr lang="en-US" sz="1500" dirty="0" err="1">
                <a:solidFill>
                  <a:schemeClr val="dk1"/>
                </a:solidFill>
              </a:rPr>
              <a:t>habis</a:t>
            </a:r>
            <a:r>
              <a:rPr lang="en-US" sz="1500" dirty="0">
                <a:solidFill>
                  <a:schemeClr val="dk1"/>
                </a:solidFill>
              </a:rPr>
              <a:t> </a:t>
            </a:r>
            <a:r>
              <a:rPr lang="en-US" sz="1500" dirty="0" err="1">
                <a:solidFill>
                  <a:schemeClr val="dk1"/>
                </a:solidFill>
              </a:rPr>
              <a:t>sehingga</a:t>
            </a:r>
            <a:r>
              <a:rPr lang="en-US" sz="1500" dirty="0">
                <a:solidFill>
                  <a:schemeClr val="dk1"/>
                </a:solidFill>
              </a:rPr>
              <a:t> </a:t>
            </a:r>
            <a:r>
              <a:rPr lang="en-US" sz="1500" dirty="0" err="1">
                <a:solidFill>
                  <a:schemeClr val="dk1"/>
                </a:solidFill>
              </a:rPr>
              <a:t>pelanggan</a:t>
            </a:r>
            <a:r>
              <a:rPr lang="en-US" sz="1500" dirty="0">
                <a:solidFill>
                  <a:schemeClr val="dk1"/>
                </a:solidFill>
              </a:rPr>
              <a:t> </a:t>
            </a:r>
            <a:r>
              <a:rPr lang="en-US" sz="1500" dirty="0" err="1">
                <a:solidFill>
                  <a:schemeClr val="dk1"/>
                </a:solidFill>
              </a:rPr>
              <a:t>membatalkan</a:t>
            </a:r>
            <a:r>
              <a:rPr lang="en-US" sz="1500" dirty="0">
                <a:solidFill>
                  <a:schemeClr val="dk1"/>
                </a:solidFill>
              </a:rPr>
              <a:t> </a:t>
            </a:r>
            <a:r>
              <a:rPr lang="en-US" sz="1500" dirty="0" err="1">
                <a:solidFill>
                  <a:schemeClr val="dk1"/>
                </a:solidFill>
              </a:rPr>
              <a:t>pesanannya</a:t>
            </a:r>
            <a:r>
              <a:rPr lang="en-US" sz="1500" dirty="0">
                <a:solidFill>
                  <a:schemeClr val="dk1"/>
                </a:solidFill>
              </a:rPr>
              <a:t> </a:t>
            </a:r>
            <a:r>
              <a:rPr lang="en-US" sz="1500" dirty="0" err="1">
                <a:solidFill>
                  <a:schemeClr val="dk1"/>
                </a:solidFill>
              </a:rPr>
              <a:t>karena</a:t>
            </a:r>
            <a:r>
              <a:rPr lang="en-US" sz="1500" dirty="0">
                <a:solidFill>
                  <a:schemeClr val="dk1"/>
                </a:solidFill>
              </a:rPr>
              <a:t> </a:t>
            </a:r>
            <a:r>
              <a:rPr lang="en-US" sz="1500" dirty="0" err="1">
                <a:solidFill>
                  <a:schemeClr val="dk1"/>
                </a:solidFill>
              </a:rPr>
              <a:t>waktunya</a:t>
            </a:r>
            <a:r>
              <a:rPr lang="en-US" sz="1500" dirty="0">
                <a:solidFill>
                  <a:schemeClr val="dk1"/>
                </a:solidFill>
              </a:rPr>
              <a:t> </a:t>
            </a:r>
            <a:r>
              <a:rPr lang="en-US" sz="1500" dirty="0" err="1">
                <a:solidFill>
                  <a:schemeClr val="dk1"/>
                </a:solidFill>
              </a:rPr>
              <a:t>kurang</a:t>
            </a:r>
            <a:r>
              <a:rPr lang="en-US" sz="1500" dirty="0">
                <a:solidFill>
                  <a:schemeClr val="dk1"/>
                </a:solidFill>
              </a:rPr>
              <a:t> </a:t>
            </a:r>
            <a:r>
              <a:rPr lang="en-US" sz="1500" dirty="0" err="1">
                <a:solidFill>
                  <a:schemeClr val="dk1"/>
                </a:solidFill>
              </a:rPr>
              <a:t>cukup</a:t>
            </a:r>
            <a:r>
              <a:rPr lang="en-US" sz="1500" dirty="0">
                <a:solidFill>
                  <a:schemeClr val="dk1"/>
                </a:solidFill>
              </a:rPr>
              <a:t> </a:t>
            </a:r>
            <a:r>
              <a:rPr lang="en-US" sz="1500" dirty="0" err="1">
                <a:solidFill>
                  <a:schemeClr val="dk1"/>
                </a:solidFill>
              </a:rPr>
              <a:t>untuk</a:t>
            </a:r>
            <a:r>
              <a:rPr lang="en-US" sz="1500" dirty="0">
                <a:solidFill>
                  <a:schemeClr val="dk1"/>
                </a:solidFill>
              </a:rPr>
              <a:t> </a:t>
            </a:r>
            <a:r>
              <a:rPr lang="en-US" sz="1500" dirty="0" err="1">
                <a:solidFill>
                  <a:schemeClr val="dk1"/>
                </a:solidFill>
              </a:rPr>
              <a:t>berlibur</a:t>
            </a:r>
            <a:r>
              <a:rPr lang="en-US" sz="1500" dirty="0">
                <a:solidFill>
                  <a:schemeClr val="dk1"/>
                </a:solidFill>
              </a:rPr>
              <a:t>.</a:t>
            </a:r>
          </a:p>
          <a:p>
            <a:pPr marL="285750" indent="-285750">
              <a:spcAft>
                <a:spcPts val="1200"/>
              </a:spcAft>
            </a:pPr>
            <a:r>
              <a:rPr lang="en-US" sz="1500" dirty="0" err="1">
                <a:solidFill>
                  <a:schemeClr val="dk1"/>
                </a:solidFill>
              </a:rPr>
              <a:t>Sebaliknya</a:t>
            </a:r>
            <a:r>
              <a:rPr lang="en-US" sz="1500" dirty="0">
                <a:solidFill>
                  <a:schemeClr val="dk1"/>
                </a:solidFill>
              </a:rPr>
              <a:t> </a:t>
            </a:r>
            <a:r>
              <a:rPr lang="en-US" sz="1500" dirty="0" err="1">
                <a:solidFill>
                  <a:schemeClr val="dk1"/>
                </a:solidFill>
              </a:rPr>
              <a:t>terjadi</a:t>
            </a:r>
            <a:r>
              <a:rPr lang="en-US" sz="1500" dirty="0">
                <a:solidFill>
                  <a:schemeClr val="dk1"/>
                </a:solidFill>
              </a:rPr>
              <a:t> </a:t>
            </a:r>
            <a:r>
              <a:rPr lang="en-US" sz="1500" dirty="0" err="1">
                <a:solidFill>
                  <a:schemeClr val="dk1"/>
                </a:solidFill>
              </a:rPr>
              <a:t>tren</a:t>
            </a:r>
            <a:r>
              <a:rPr lang="en-US" sz="1500" dirty="0">
                <a:solidFill>
                  <a:schemeClr val="dk1"/>
                </a:solidFill>
              </a:rPr>
              <a:t> </a:t>
            </a:r>
            <a:r>
              <a:rPr lang="en-US" sz="1500" dirty="0" err="1">
                <a:solidFill>
                  <a:schemeClr val="dk1"/>
                </a:solidFill>
              </a:rPr>
              <a:t>penurunan</a:t>
            </a:r>
            <a:r>
              <a:rPr lang="en-US" sz="1500" dirty="0">
                <a:solidFill>
                  <a:schemeClr val="dk1"/>
                </a:solidFill>
              </a:rPr>
              <a:t> </a:t>
            </a:r>
            <a:r>
              <a:rPr lang="en-US" sz="1500" dirty="0" err="1">
                <a:solidFill>
                  <a:schemeClr val="dk1"/>
                </a:solidFill>
              </a:rPr>
              <a:t>rasio</a:t>
            </a:r>
            <a:r>
              <a:rPr lang="en-US" sz="1500" dirty="0">
                <a:solidFill>
                  <a:schemeClr val="dk1"/>
                </a:solidFill>
              </a:rPr>
              <a:t> cancelation yang </a:t>
            </a:r>
            <a:r>
              <a:rPr lang="en-US" sz="1500" dirty="0" err="1">
                <a:solidFill>
                  <a:schemeClr val="dk1"/>
                </a:solidFill>
              </a:rPr>
              <a:t>sama</a:t>
            </a:r>
            <a:r>
              <a:rPr lang="en-US" sz="1500" dirty="0">
                <a:solidFill>
                  <a:schemeClr val="dk1"/>
                </a:solidFill>
              </a:rPr>
              <a:t> </a:t>
            </a:r>
            <a:r>
              <a:rPr lang="en-US" sz="1500" dirty="0" err="1">
                <a:solidFill>
                  <a:schemeClr val="dk1"/>
                </a:solidFill>
              </a:rPr>
              <a:t>untuk</a:t>
            </a:r>
            <a:r>
              <a:rPr lang="en-US" sz="1500" dirty="0">
                <a:solidFill>
                  <a:schemeClr val="dk1"/>
                </a:solidFill>
              </a:rPr>
              <a:t> City dan Resort Hotel pada </a:t>
            </a:r>
            <a:r>
              <a:rPr lang="en-US" sz="1500" dirty="0" err="1">
                <a:solidFill>
                  <a:schemeClr val="dk1"/>
                </a:solidFill>
              </a:rPr>
              <a:t>bulan</a:t>
            </a:r>
            <a:r>
              <a:rPr lang="en-US" sz="1500" dirty="0">
                <a:solidFill>
                  <a:schemeClr val="dk1"/>
                </a:solidFill>
              </a:rPr>
              <a:t> Mei </a:t>
            </a:r>
            <a:r>
              <a:rPr lang="en-US" sz="1500" dirty="0" err="1">
                <a:solidFill>
                  <a:schemeClr val="dk1"/>
                </a:solidFill>
              </a:rPr>
              <a:t>tahun</a:t>
            </a:r>
            <a:r>
              <a:rPr lang="en-US" sz="1500" dirty="0">
                <a:solidFill>
                  <a:schemeClr val="dk1"/>
                </a:solidFill>
              </a:rPr>
              <a:t> 2019. </a:t>
            </a:r>
            <a:r>
              <a:rPr lang="en-US" sz="1500" dirty="0" err="1">
                <a:solidFill>
                  <a:schemeClr val="dk1"/>
                </a:solidFill>
              </a:rPr>
              <a:t>Diperkirakan</a:t>
            </a:r>
            <a:r>
              <a:rPr lang="en-US" sz="1500" dirty="0">
                <a:solidFill>
                  <a:schemeClr val="dk1"/>
                </a:solidFill>
              </a:rPr>
              <a:t> </a:t>
            </a:r>
            <a:r>
              <a:rPr lang="en-US" sz="1500" dirty="0" err="1">
                <a:solidFill>
                  <a:schemeClr val="dk1"/>
                </a:solidFill>
              </a:rPr>
              <a:t>karena</a:t>
            </a:r>
            <a:r>
              <a:rPr lang="en-US" sz="1500" dirty="0">
                <a:solidFill>
                  <a:schemeClr val="dk1"/>
                </a:solidFill>
              </a:rPr>
              <a:t> </a:t>
            </a:r>
            <a:r>
              <a:rPr lang="en-US" sz="1500" dirty="0" err="1">
                <a:solidFill>
                  <a:schemeClr val="dk1"/>
                </a:solidFill>
              </a:rPr>
              <a:t>waktu</a:t>
            </a:r>
            <a:r>
              <a:rPr lang="en-US" sz="1500" dirty="0">
                <a:solidFill>
                  <a:schemeClr val="dk1"/>
                </a:solidFill>
              </a:rPr>
              <a:t> </a:t>
            </a:r>
            <a:r>
              <a:rPr lang="en-US" sz="1500" dirty="0" err="1">
                <a:solidFill>
                  <a:schemeClr val="dk1"/>
                </a:solidFill>
              </a:rPr>
              <a:t>liburan</a:t>
            </a:r>
            <a:r>
              <a:rPr lang="en-US" sz="1500" dirty="0">
                <a:solidFill>
                  <a:schemeClr val="dk1"/>
                </a:solidFill>
              </a:rPr>
              <a:t> yang </a:t>
            </a:r>
            <a:r>
              <a:rPr lang="en-US" sz="1500" dirty="0" err="1">
                <a:solidFill>
                  <a:schemeClr val="dk1"/>
                </a:solidFill>
              </a:rPr>
              <a:t>baru</a:t>
            </a:r>
            <a:r>
              <a:rPr lang="en-US" sz="1500" dirty="0">
                <a:solidFill>
                  <a:schemeClr val="dk1"/>
                </a:solidFill>
              </a:rPr>
              <a:t> </a:t>
            </a:r>
            <a:r>
              <a:rPr lang="en-US" sz="1500" dirty="0" err="1">
                <a:solidFill>
                  <a:schemeClr val="dk1"/>
                </a:solidFill>
              </a:rPr>
              <a:t>mulai</a:t>
            </a:r>
            <a:r>
              <a:rPr lang="en-US" sz="1500" dirty="0">
                <a:solidFill>
                  <a:schemeClr val="dk1"/>
                </a:solidFill>
              </a:rPr>
              <a:t> </a:t>
            </a:r>
            <a:r>
              <a:rPr lang="en-US" sz="1500" dirty="0" err="1">
                <a:solidFill>
                  <a:schemeClr val="dk1"/>
                </a:solidFill>
              </a:rPr>
              <a:t>sehingga</a:t>
            </a:r>
            <a:r>
              <a:rPr lang="en-US" sz="1500" dirty="0">
                <a:solidFill>
                  <a:schemeClr val="dk1"/>
                </a:solidFill>
              </a:rPr>
              <a:t> </a:t>
            </a:r>
            <a:r>
              <a:rPr lang="en-US" sz="1500" dirty="0" err="1">
                <a:solidFill>
                  <a:schemeClr val="dk1"/>
                </a:solidFill>
              </a:rPr>
              <a:t>pelanggan</a:t>
            </a:r>
            <a:r>
              <a:rPr lang="en-US" sz="1500" dirty="0">
                <a:solidFill>
                  <a:schemeClr val="dk1"/>
                </a:solidFill>
              </a:rPr>
              <a:t> </a:t>
            </a:r>
            <a:r>
              <a:rPr lang="en-US" sz="1500" dirty="0" err="1">
                <a:solidFill>
                  <a:schemeClr val="dk1"/>
                </a:solidFill>
              </a:rPr>
              <a:t>tidak</a:t>
            </a:r>
            <a:r>
              <a:rPr lang="en-US" sz="1500" dirty="0">
                <a:solidFill>
                  <a:schemeClr val="dk1"/>
                </a:solidFill>
              </a:rPr>
              <a:t> </a:t>
            </a:r>
            <a:r>
              <a:rPr lang="en-US" sz="1500" dirty="0" err="1">
                <a:solidFill>
                  <a:schemeClr val="dk1"/>
                </a:solidFill>
              </a:rPr>
              <a:t>melakukan</a:t>
            </a:r>
            <a:r>
              <a:rPr lang="en-US" sz="1500" dirty="0">
                <a:solidFill>
                  <a:schemeClr val="dk1"/>
                </a:solidFill>
              </a:rPr>
              <a:t> </a:t>
            </a:r>
            <a:r>
              <a:rPr lang="en-US" sz="1500" dirty="0" err="1">
                <a:solidFill>
                  <a:schemeClr val="dk1"/>
                </a:solidFill>
              </a:rPr>
              <a:t>pembatalan</a:t>
            </a:r>
            <a:r>
              <a:rPr lang="en-US" sz="1500" dirty="0">
                <a:solidFill>
                  <a:schemeClr val="dk1"/>
                </a:solidFill>
              </a:rPr>
              <a:t> </a:t>
            </a:r>
            <a:r>
              <a:rPr lang="en-US" sz="1500" dirty="0" err="1">
                <a:solidFill>
                  <a:schemeClr val="dk1"/>
                </a:solidFill>
              </a:rPr>
              <a:t>pesanan</a:t>
            </a:r>
            <a:r>
              <a:rPr lang="en-US" sz="1500" dirty="0">
                <a:solidFill>
                  <a:schemeClr val="dk1"/>
                </a:solidFill>
              </a:rPr>
              <a:t>.</a:t>
            </a:r>
          </a:p>
          <a:p>
            <a:pPr marL="285750" indent="-285750">
              <a:spcAft>
                <a:spcPts val="1200"/>
              </a:spcAft>
            </a:pPr>
            <a:endParaRPr lang="en-US" sz="1500" dirty="0">
              <a:solidFill>
                <a:schemeClr val="dk1"/>
              </a:solidFill>
            </a:endParaRPr>
          </a:p>
          <a:p>
            <a:pPr marL="0" lvl="0" indent="0" algn="l" rtl="0">
              <a:spcBef>
                <a:spcPts val="0"/>
              </a:spcBef>
              <a:spcAft>
                <a:spcPts val="1200"/>
              </a:spcAft>
              <a:buNone/>
            </a:pPr>
            <a:endParaRPr sz="1500" dirty="0">
              <a:solidFill>
                <a:schemeClr val="dk1"/>
              </a:solidFill>
            </a:endParaRPr>
          </a:p>
        </p:txBody>
      </p:sp>
    </p:spTree>
    <p:extLst>
      <p:ext uri="{BB962C8B-B14F-4D97-AF65-F5344CB8AC3E}">
        <p14:creationId xmlns:p14="http://schemas.microsoft.com/office/powerpoint/2010/main" val="453352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147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Impact Analysis of Lead Time on Hotel Bookings Cancellation Rate</a:t>
            </a:r>
            <a:endParaRPr lang="en-US" sz="1798" b="1"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sz="1500" dirty="0">
              <a:solidFill>
                <a:schemeClr val="dk1"/>
              </a:solidFill>
            </a:endParaRPr>
          </a:p>
        </p:txBody>
      </p:sp>
      <p:pic>
        <p:nvPicPr>
          <p:cNvPr id="4" name="Picture 4">
            <a:extLst>
              <a:ext uri="{FF2B5EF4-FFF2-40B4-BE49-F238E27FC236}">
                <a16:creationId xmlns:a16="http://schemas.microsoft.com/office/drawing/2014/main" id="{5AC07CB5-51C5-EF52-655F-7C16A24A35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66800"/>
            <a:ext cx="9144000" cy="300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0839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147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ID" sz="1798" b="1" dirty="0">
                <a:latin typeface="Roboto"/>
                <a:ea typeface="Roboto"/>
                <a:cs typeface="Roboto"/>
                <a:sym typeface="Roboto"/>
              </a:rPr>
              <a:t>I</a:t>
            </a:r>
            <a:r>
              <a:rPr lang="en-US" sz="1798" b="1" dirty="0" err="1">
                <a:latin typeface="Roboto"/>
                <a:ea typeface="Roboto"/>
                <a:cs typeface="Roboto"/>
                <a:sym typeface="Roboto"/>
              </a:rPr>
              <a:t>mpact</a:t>
            </a:r>
            <a:r>
              <a:rPr lang="en-US" sz="1798" b="1" dirty="0">
                <a:latin typeface="Roboto"/>
                <a:ea typeface="Roboto"/>
                <a:cs typeface="Roboto"/>
                <a:sym typeface="Roboto"/>
              </a:rPr>
              <a:t> Analysis of Lead Time on Hotel Bookings Cancellation Rate</a:t>
            </a:r>
            <a:endParaRPr lang="en-ID" sz="1798" b="1"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285750" indent="-285750">
              <a:spcAft>
                <a:spcPts val="1200"/>
              </a:spcAft>
            </a:pPr>
            <a:r>
              <a:rPr lang="en-US" sz="1500" dirty="0" err="1">
                <a:solidFill>
                  <a:schemeClr val="dk1"/>
                </a:solidFill>
              </a:rPr>
              <a:t>Untuk</a:t>
            </a:r>
            <a:r>
              <a:rPr lang="en-US" sz="1500" dirty="0">
                <a:solidFill>
                  <a:schemeClr val="dk1"/>
                </a:solidFill>
              </a:rPr>
              <a:t> City Hotel </a:t>
            </a:r>
            <a:r>
              <a:rPr lang="en-US" sz="1500" dirty="0" err="1">
                <a:solidFill>
                  <a:schemeClr val="dk1"/>
                </a:solidFill>
              </a:rPr>
              <a:t>semakin</a:t>
            </a:r>
            <a:r>
              <a:rPr lang="en-US" sz="1500" dirty="0">
                <a:solidFill>
                  <a:schemeClr val="dk1"/>
                </a:solidFill>
              </a:rPr>
              <a:t> </a:t>
            </a:r>
            <a:r>
              <a:rPr lang="en-US" sz="1500" dirty="0" err="1">
                <a:solidFill>
                  <a:schemeClr val="dk1"/>
                </a:solidFill>
              </a:rPr>
              <a:t>tinggi</a:t>
            </a:r>
            <a:r>
              <a:rPr lang="en-US" sz="1500" dirty="0">
                <a:solidFill>
                  <a:schemeClr val="dk1"/>
                </a:solidFill>
              </a:rPr>
              <a:t> Lead Time </a:t>
            </a:r>
            <a:r>
              <a:rPr lang="en-US" sz="1500" dirty="0" err="1">
                <a:solidFill>
                  <a:schemeClr val="dk1"/>
                </a:solidFill>
              </a:rPr>
              <a:t>semakin</a:t>
            </a:r>
            <a:r>
              <a:rPr lang="en-US" sz="1500" dirty="0">
                <a:solidFill>
                  <a:schemeClr val="dk1"/>
                </a:solidFill>
              </a:rPr>
              <a:t> </a:t>
            </a:r>
            <a:r>
              <a:rPr lang="en-US" sz="1500" dirty="0" err="1">
                <a:solidFill>
                  <a:schemeClr val="dk1"/>
                </a:solidFill>
              </a:rPr>
              <a:t>tinggi</a:t>
            </a:r>
            <a:r>
              <a:rPr lang="en-US" sz="1500" dirty="0">
                <a:solidFill>
                  <a:schemeClr val="dk1"/>
                </a:solidFill>
              </a:rPr>
              <a:t> pula </a:t>
            </a:r>
            <a:r>
              <a:rPr lang="en-US" sz="1500" dirty="0" err="1">
                <a:solidFill>
                  <a:schemeClr val="dk1"/>
                </a:solidFill>
              </a:rPr>
              <a:t>persentase</a:t>
            </a:r>
            <a:r>
              <a:rPr lang="en-US" sz="1500" dirty="0">
                <a:solidFill>
                  <a:schemeClr val="dk1"/>
                </a:solidFill>
              </a:rPr>
              <a:t> ratio </a:t>
            </a:r>
            <a:r>
              <a:rPr lang="en-US" sz="1500" dirty="0" err="1">
                <a:solidFill>
                  <a:schemeClr val="dk1"/>
                </a:solidFill>
              </a:rPr>
              <a:t>cancelationnya</a:t>
            </a:r>
            <a:endParaRPr lang="en-US" sz="1500" dirty="0">
              <a:solidFill>
                <a:schemeClr val="dk1"/>
              </a:solidFill>
            </a:endParaRPr>
          </a:p>
          <a:p>
            <a:pPr marL="285750" indent="-285750">
              <a:spcAft>
                <a:spcPts val="1200"/>
              </a:spcAft>
            </a:pPr>
            <a:r>
              <a:rPr lang="en-US" sz="1500" dirty="0">
                <a:solidFill>
                  <a:schemeClr val="dk1"/>
                </a:solidFill>
              </a:rPr>
              <a:t>City Hotel </a:t>
            </a:r>
            <a:r>
              <a:rPr lang="en-US" sz="1500" dirty="0" err="1">
                <a:solidFill>
                  <a:schemeClr val="dk1"/>
                </a:solidFill>
              </a:rPr>
              <a:t>memiliki</a:t>
            </a:r>
            <a:r>
              <a:rPr lang="en-US" sz="1500" dirty="0">
                <a:solidFill>
                  <a:schemeClr val="dk1"/>
                </a:solidFill>
              </a:rPr>
              <a:t> ratio cancelation order </a:t>
            </a:r>
            <a:r>
              <a:rPr lang="en-US" sz="1500" dirty="0" err="1">
                <a:solidFill>
                  <a:schemeClr val="dk1"/>
                </a:solidFill>
              </a:rPr>
              <a:t>lebih</a:t>
            </a:r>
            <a:r>
              <a:rPr lang="en-US" sz="1500" dirty="0">
                <a:solidFill>
                  <a:schemeClr val="dk1"/>
                </a:solidFill>
              </a:rPr>
              <a:t> </a:t>
            </a:r>
            <a:r>
              <a:rPr lang="en-US" sz="1500" dirty="0" err="1">
                <a:solidFill>
                  <a:schemeClr val="dk1"/>
                </a:solidFill>
              </a:rPr>
              <a:t>tinggi</a:t>
            </a:r>
            <a:r>
              <a:rPr lang="en-US" sz="1500" dirty="0">
                <a:solidFill>
                  <a:schemeClr val="dk1"/>
                </a:solidFill>
              </a:rPr>
              <a:t> </a:t>
            </a:r>
            <a:r>
              <a:rPr lang="en-US" sz="1500" dirty="0" err="1">
                <a:solidFill>
                  <a:schemeClr val="dk1"/>
                </a:solidFill>
              </a:rPr>
              <a:t>daripada</a:t>
            </a:r>
            <a:r>
              <a:rPr lang="en-US" sz="1500" dirty="0">
                <a:solidFill>
                  <a:schemeClr val="dk1"/>
                </a:solidFill>
              </a:rPr>
              <a:t> Resort Hotel. Hal </a:t>
            </a:r>
            <a:r>
              <a:rPr lang="en-US" sz="1500" dirty="0" err="1">
                <a:solidFill>
                  <a:schemeClr val="dk1"/>
                </a:solidFill>
              </a:rPr>
              <a:t>ini</a:t>
            </a:r>
            <a:r>
              <a:rPr lang="en-US" sz="1500" dirty="0">
                <a:solidFill>
                  <a:schemeClr val="dk1"/>
                </a:solidFill>
              </a:rPr>
              <a:t> </a:t>
            </a:r>
            <a:r>
              <a:rPr lang="en-US" sz="1500" dirty="0" err="1">
                <a:solidFill>
                  <a:schemeClr val="dk1"/>
                </a:solidFill>
              </a:rPr>
              <a:t>dapat</a:t>
            </a:r>
            <a:r>
              <a:rPr lang="en-US" sz="1500" dirty="0">
                <a:solidFill>
                  <a:schemeClr val="dk1"/>
                </a:solidFill>
              </a:rPr>
              <a:t> </a:t>
            </a:r>
            <a:r>
              <a:rPr lang="en-US" sz="1500" dirty="0" err="1">
                <a:solidFill>
                  <a:schemeClr val="dk1"/>
                </a:solidFill>
              </a:rPr>
              <a:t>terjadi</a:t>
            </a:r>
            <a:r>
              <a:rPr lang="en-US" sz="1500" dirty="0">
                <a:solidFill>
                  <a:schemeClr val="dk1"/>
                </a:solidFill>
              </a:rPr>
              <a:t> </a:t>
            </a:r>
            <a:r>
              <a:rPr lang="en-US" sz="1500" dirty="0" err="1">
                <a:solidFill>
                  <a:schemeClr val="dk1"/>
                </a:solidFill>
              </a:rPr>
              <a:t>karena</a:t>
            </a:r>
            <a:r>
              <a:rPr lang="en-US" sz="1500" dirty="0">
                <a:solidFill>
                  <a:schemeClr val="dk1"/>
                </a:solidFill>
              </a:rPr>
              <a:t> </a:t>
            </a:r>
            <a:r>
              <a:rPr lang="en-US" sz="1500" dirty="0" err="1">
                <a:solidFill>
                  <a:schemeClr val="dk1"/>
                </a:solidFill>
              </a:rPr>
              <a:t>pengunjung</a:t>
            </a:r>
            <a:r>
              <a:rPr lang="en-US" sz="1500" dirty="0">
                <a:solidFill>
                  <a:schemeClr val="dk1"/>
                </a:solidFill>
              </a:rPr>
              <a:t> yang </a:t>
            </a:r>
            <a:r>
              <a:rPr lang="en-US" sz="1500" dirty="0" err="1">
                <a:solidFill>
                  <a:schemeClr val="dk1"/>
                </a:solidFill>
              </a:rPr>
              <a:t>berlibur</a:t>
            </a:r>
            <a:r>
              <a:rPr lang="en-US" sz="1500" dirty="0">
                <a:solidFill>
                  <a:schemeClr val="dk1"/>
                </a:solidFill>
              </a:rPr>
              <a:t> </a:t>
            </a:r>
            <a:r>
              <a:rPr lang="en-US" sz="1500" dirty="0" err="1">
                <a:solidFill>
                  <a:schemeClr val="dk1"/>
                </a:solidFill>
              </a:rPr>
              <a:t>menggunakan</a:t>
            </a:r>
            <a:r>
              <a:rPr lang="en-US" sz="1500" dirty="0">
                <a:solidFill>
                  <a:schemeClr val="dk1"/>
                </a:solidFill>
              </a:rPr>
              <a:t> Resort Hotel </a:t>
            </a:r>
            <a:r>
              <a:rPr lang="en-US" sz="1500" dirty="0" err="1">
                <a:solidFill>
                  <a:schemeClr val="dk1"/>
                </a:solidFill>
              </a:rPr>
              <a:t>diperkirakan</a:t>
            </a:r>
            <a:r>
              <a:rPr lang="en-US" sz="1500" dirty="0">
                <a:solidFill>
                  <a:schemeClr val="dk1"/>
                </a:solidFill>
              </a:rPr>
              <a:t> </a:t>
            </a:r>
            <a:r>
              <a:rPr lang="en-US" sz="1500" dirty="0" err="1">
                <a:solidFill>
                  <a:schemeClr val="dk1"/>
                </a:solidFill>
              </a:rPr>
              <a:t>telah</a:t>
            </a:r>
            <a:r>
              <a:rPr lang="en-US" sz="1500" dirty="0">
                <a:solidFill>
                  <a:schemeClr val="dk1"/>
                </a:solidFill>
              </a:rPr>
              <a:t> </a:t>
            </a:r>
            <a:r>
              <a:rPr lang="en-US" sz="1500" dirty="0" err="1">
                <a:solidFill>
                  <a:schemeClr val="dk1"/>
                </a:solidFill>
              </a:rPr>
              <a:t>membuat</a:t>
            </a:r>
            <a:r>
              <a:rPr lang="en-US" sz="1500" dirty="0">
                <a:solidFill>
                  <a:schemeClr val="dk1"/>
                </a:solidFill>
              </a:rPr>
              <a:t> </a:t>
            </a:r>
            <a:r>
              <a:rPr lang="en-US" sz="1500" dirty="0" err="1">
                <a:solidFill>
                  <a:schemeClr val="dk1"/>
                </a:solidFill>
              </a:rPr>
              <a:t>rencana</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jauh-jauh</a:t>
            </a:r>
            <a:r>
              <a:rPr lang="en-US" sz="1500" dirty="0">
                <a:solidFill>
                  <a:schemeClr val="dk1"/>
                </a:solidFill>
              </a:rPr>
              <a:t> </a:t>
            </a:r>
            <a:r>
              <a:rPr lang="en-US" sz="1500" dirty="0" err="1">
                <a:solidFill>
                  <a:schemeClr val="dk1"/>
                </a:solidFill>
              </a:rPr>
              <a:t>hari</a:t>
            </a:r>
            <a:r>
              <a:rPr lang="en-US" sz="1500" dirty="0">
                <a:solidFill>
                  <a:schemeClr val="dk1"/>
                </a:solidFill>
              </a:rPr>
              <a:t> </a:t>
            </a:r>
            <a:r>
              <a:rPr lang="en-US" sz="1500" dirty="0" err="1">
                <a:solidFill>
                  <a:schemeClr val="dk1"/>
                </a:solidFill>
              </a:rPr>
              <a:t>sehingga</a:t>
            </a:r>
            <a:r>
              <a:rPr lang="en-US" sz="1500" dirty="0">
                <a:solidFill>
                  <a:schemeClr val="dk1"/>
                </a:solidFill>
              </a:rPr>
              <a:t> </a:t>
            </a:r>
            <a:r>
              <a:rPr lang="en-US" sz="1500" dirty="0" err="1">
                <a:solidFill>
                  <a:schemeClr val="dk1"/>
                </a:solidFill>
              </a:rPr>
              <a:t>pembatalan</a:t>
            </a:r>
            <a:r>
              <a:rPr lang="en-US" sz="1500" dirty="0">
                <a:solidFill>
                  <a:schemeClr val="dk1"/>
                </a:solidFill>
              </a:rPr>
              <a:t> booking </a:t>
            </a:r>
            <a:r>
              <a:rPr lang="en-US" sz="1500" dirty="0" err="1">
                <a:solidFill>
                  <a:schemeClr val="dk1"/>
                </a:solidFill>
              </a:rPr>
              <a:t>rendah</a:t>
            </a:r>
            <a:r>
              <a:rPr lang="en-US" sz="1500" dirty="0">
                <a:solidFill>
                  <a:schemeClr val="dk1"/>
                </a:solidFill>
              </a:rPr>
              <a:t>.</a:t>
            </a:r>
          </a:p>
          <a:p>
            <a:pPr marL="285750" indent="-285750">
              <a:spcAft>
                <a:spcPts val="1200"/>
              </a:spcAft>
            </a:pPr>
            <a:r>
              <a:rPr lang="en-US" sz="1500" dirty="0">
                <a:solidFill>
                  <a:schemeClr val="dk1"/>
                </a:solidFill>
              </a:rPr>
              <a:t>City Hotel </a:t>
            </a:r>
            <a:r>
              <a:rPr lang="en-US" sz="1500" dirty="0" err="1">
                <a:solidFill>
                  <a:schemeClr val="dk1"/>
                </a:solidFill>
              </a:rPr>
              <a:t>memiliki</a:t>
            </a:r>
            <a:r>
              <a:rPr lang="en-US" sz="1500" dirty="0">
                <a:solidFill>
                  <a:schemeClr val="dk1"/>
                </a:solidFill>
              </a:rPr>
              <a:t> ratio cancelation order paling </a:t>
            </a:r>
            <a:r>
              <a:rPr lang="en-US" sz="1500" dirty="0" err="1">
                <a:solidFill>
                  <a:schemeClr val="dk1"/>
                </a:solidFill>
              </a:rPr>
              <a:t>tinggi</a:t>
            </a:r>
            <a:r>
              <a:rPr lang="en-US" sz="1500" dirty="0">
                <a:solidFill>
                  <a:schemeClr val="dk1"/>
                </a:solidFill>
              </a:rPr>
              <a:t> </a:t>
            </a:r>
            <a:r>
              <a:rPr lang="en-US" sz="1500" dirty="0" err="1">
                <a:solidFill>
                  <a:schemeClr val="dk1"/>
                </a:solidFill>
              </a:rPr>
              <a:t>dengan</a:t>
            </a:r>
            <a:r>
              <a:rPr lang="en-US" sz="1500" dirty="0">
                <a:solidFill>
                  <a:schemeClr val="dk1"/>
                </a:solidFill>
              </a:rPr>
              <a:t> Lead Time </a:t>
            </a:r>
            <a:r>
              <a:rPr lang="en-US" sz="1500" dirty="0" err="1">
                <a:solidFill>
                  <a:schemeClr val="dk1"/>
                </a:solidFill>
              </a:rPr>
              <a:t>lebih</a:t>
            </a:r>
            <a:r>
              <a:rPr lang="en-US" sz="1500" dirty="0">
                <a:solidFill>
                  <a:schemeClr val="dk1"/>
                </a:solidFill>
              </a:rPr>
              <a:t> </a:t>
            </a:r>
            <a:r>
              <a:rPr lang="en-US" sz="1500" dirty="0" err="1">
                <a:solidFill>
                  <a:schemeClr val="dk1"/>
                </a:solidFill>
              </a:rPr>
              <a:t>dari</a:t>
            </a:r>
            <a:r>
              <a:rPr lang="en-US" sz="1500" dirty="0">
                <a:solidFill>
                  <a:schemeClr val="dk1"/>
                </a:solidFill>
              </a:rPr>
              <a:t> 1 </a:t>
            </a:r>
            <a:r>
              <a:rPr lang="en-US" sz="1500" dirty="0" err="1">
                <a:solidFill>
                  <a:schemeClr val="dk1"/>
                </a:solidFill>
              </a:rPr>
              <a:t>tahun</a:t>
            </a:r>
            <a:r>
              <a:rPr lang="en-US" sz="1500" dirty="0">
                <a:solidFill>
                  <a:schemeClr val="dk1"/>
                </a:solidFill>
              </a:rPr>
              <a:t>. </a:t>
            </a:r>
            <a:r>
              <a:rPr lang="en-US" sz="1500" dirty="0" err="1">
                <a:solidFill>
                  <a:schemeClr val="dk1"/>
                </a:solidFill>
              </a:rPr>
              <a:t>Diperkirakan</a:t>
            </a:r>
            <a:r>
              <a:rPr lang="en-US" sz="1500" dirty="0">
                <a:solidFill>
                  <a:schemeClr val="dk1"/>
                </a:solidFill>
              </a:rPr>
              <a:t> </a:t>
            </a:r>
            <a:r>
              <a:rPr lang="en-US" sz="1500" dirty="0" err="1">
                <a:solidFill>
                  <a:schemeClr val="dk1"/>
                </a:solidFill>
              </a:rPr>
              <a:t>pelanggan</a:t>
            </a:r>
            <a:r>
              <a:rPr lang="en-US" sz="1500" dirty="0">
                <a:solidFill>
                  <a:schemeClr val="dk1"/>
                </a:solidFill>
              </a:rPr>
              <a:t> yang </a:t>
            </a:r>
            <a:r>
              <a:rPr lang="en-US" sz="1500" dirty="0" err="1">
                <a:solidFill>
                  <a:schemeClr val="dk1"/>
                </a:solidFill>
              </a:rPr>
              <a:t>memesan</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setahun</a:t>
            </a:r>
            <a:r>
              <a:rPr lang="en-US" sz="1500" dirty="0">
                <a:solidFill>
                  <a:schemeClr val="dk1"/>
                </a:solidFill>
              </a:rPr>
              <a:t> </a:t>
            </a:r>
            <a:r>
              <a:rPr lang="en-US" sz="1500" dirty="0" err="1">
                <a:solidFill>
                  <a:schemeClr val="dk1"/>
                </a:solidFill>
              </a:rPr>
              <a:t>lebih</a:t>
            </a:r>
            <a:r>
              <a:rPr lang="en-US" sz="1500" dirty="0">
                <a:solidFill>
                  <a:schemeClr val="dk1"/>
                </a:solidFill>
              </a:rPr>
              <a:t> </a:t>
            </a:r>
            <a:r>
              <a:rPr lang="en-US" sz="1500" dirty="0" err="1">
                <a:solidFill>
                  <a:schemeClr val="dk1"/>
                </a:solidFill>
              </a:rPr>
              <a:t>sudah</a:t>
            </a:r>
            <a:r>
              <a:rPr lang="en-US" sz="1500" dirty="0">
                <a:solidFill>
                  <a:schemeClr val="dk1"/>
                </a:solidFill>
              </a:rPr>
              <a:t> </a:t>
            </a:r>
            <a:r>
              <a:rPr lang="en-US" sz="1500" dirty="0" err="1">
                <a:solidFill>
                  <a:schemeClr val="dk1"/>
                </a:solidFill>
              </a:rPr>
              <a:t>lupa</a:t>
            </a:r>
            <a:r>
              <a:rPr lang="en-US" sz="1500" dirty="0">
                <a:solidFill>
                  <a:schemeClr val="dk1"/>
                </a:solidFill>
              </a:rPr>
              <a:t> </a:t>
            </a:r>
            <a:r>
              <a:rPr lang="en-US" sz="1500" dirty="0" err="1">
                <a:solidFill>
                  <a:schemeClr val="dk1"/>
                </a:solidFill>
              </a:rPr>
              <a:t>akan</a:t>
            </a:r>
            <a:r>
              <a:rPr lang="en-US" sz="1500" dirty="0">
                <a:solidFill>
                  <a:schemeClr val="dk1"/>
                </a:solidFill>
              </a:rPr>
              <a:t> </a:t>
            </a:r>
            <a:r>
              <a:rPr lang="en-US" sz="1500" dirty="0" err="1">
                <a:solidFill>
                  <a:schemeClr val="dk1"/>
                </a:solidFill>
              </a:rPr>
              <a:t>pesanannya</a:t>
            </a:r>
            <a:r>
              <a:rPr lang="en-US" sz="1500" dirty="0">
                <a:solidFill>
                  <a:schemeClr val="dk1"/>
                </a:solidFill>
              </a:rPr>
              <a:t>.</a:t>
            </a:r>
          </a:p>
          <a:p>
            <a:pPr marL="285750" indent="-285750">
              <a:spcAft>
                <a:spcPts val="1200"/>
              </a:spcAft>
            </a:pPr>
            <a:r>
              <a:rPr lang="en-US" sz="1500" dirty="0" err="1">
                <a:solidFill>
                  <a:schemeClr val="dk1"/>
                </a:solidFill>
              </a:rPr>
              <a:t>Sebaliknya</a:t>
            </a:r>
            <a:r>
              <a:rPr lang="en-US" sz="1500" dirty="0">
                <a:solidFill>
                  <a:schemeClr val="dk1"/>
                </a:solidFill>
              </a:rPr>
              <a:t>, </a:t>
            </a:r>
            <a:r>
              <a:rPr lang="en-US" sz="1500" dirty="0" err="1">
                <a:solidFill>
                  <a:schemeClr val="dk1"/>
                </a:solidFill>
              </a:rPr>
              <a:t>untuk</a:t>
            </a:r>
            <a:r>
              <a:rPr lang="en-US" sz="1500" dirty="0">
                <a:solidFill>
                  <a:schemeClr val="dk1"/>
                </a:solidFill>
              </a:rPr>
              <a:t> Resort Hotel, </a:t>
            </a:r>
            <a:r>
              <a:rPr lang="en-US" sz="1500" dirty="0" err="1">
                <a:solidFill>
                  <a:schemeClr val="dk1"/>
                </a:solidFill>
              </a:rPr>
              <a:t>persentase</a:t>
            </a:r>
            <a:r>
              <a:rPr lang="en-US" sz="1500" dirty="0">
                <a:solidFill>
                  <a:schemeClr val="dk1"/>
                </a:solidFill>
              </a:rPr>
              <a:t> ratio cancelation </a:t>
            </a:r>
            <a:r>
              <a:rPr lang="en-US" sz="1500" dirty="0" err="1">
                <a:solidFill>
                  <a:schemeClr val="dk1"/>
                </a:solidFill>
              </a:rPr>
              <a:t>meningkat</a:t>
            </a:r>
            <a:r>
              <a:rPr lang="en-US" sz="1500" dirty="0">
                <a:solidFill>
                  <a:schemeClr val="dk1"/>
                </a:solidFill>
              </a:rPr>
              <a:t> </a:t>
            </a:r>
            <a:r>
              <a:rPr lang="en-US" sz="1500" dirty="0" err="1">
                <a:solidFill>
                  <a:schemeClr val="dk1"/>
                </a:solidFill>
              </a:rPr>
              <a:t>dari</a:t>
            </a:r>
            <a:r>
              <a:rPr lang="en-US" sz="1500" dirty="0">
                <a:solidFill>
                  <a:schemeClr val="dk1"/>
                </a:solidFill>
              </a:rPr>
              <a:t> 1 </a:t>
            </a:r>
            <a:r>
              <a:rPr lang="en-US" sz="1500" dirty="0" err="1">
                <a:solidFill>
                  <a:schemeClr val="dk1"/>
                </a:solidFill>
              </a:rPr>
              <a:t>bulan</a:t>
            </a:r>
            <a:r>
              <a:rPr lang="en-US" sz="1500" dirty="0">
                <a:solidFill>
                  <a:schemeClr val="dk1"/>
                </a:solidFill>
              </a:rPr>
              <a:t> </a:t>
            </a:r>
            <a:r>
              <a:rPr lang="en-US" sz="1500" dirty="0" err="1">
                <a:solidFill>
                  <a:schemeClr val="dk1"/>
                </a:solidFill>
              </a:rPr>
              <a:t>ke</a:t>
            </a:r>
            <a:r>
              <a:rPr lang="en-US" sz="1500" dirty="0">
                <a:solidFill>
                  <a:schemeClr val="dk1"/>
                </a:solidFill>
              </a:rPr>
              <a:t> 3 </a:t>
            </a:r>
            <a:r>
              <a:rPr lang="en-US" sz="1500" dirty="0" err="1">
                <a:solidFill>
                  <a:schemeClr val="dk1"/>
                </a:solidFill>
              </a:rPr>
              <a:t>bulan</a:t>
            </a:r>
            <a:r>
              <a:rPr lang="en-US" sz="1500" dirty="0">
                <a:solidFill>
                  <a:schemeClr val="dk1"/>
                </a:solidFill>
              </a:rPr>
              <a:t>, </a:t>
            </a:r>
            <a:r>
              <a:rPr lang="en-US" sz="1500" dirty="0" err="1">
                <a:solidFill>
                  <a:schemeClr val="dk1"/>
                </a:solidFill>
              </a:rPr>
              <a:t>tapi</a:t>
            </a:r>
            <a:r>
              <a:rPr lang="en-US" sz="1500" dirty="0">
                <a:solidFill>
                  <a:schemeClr val="dk1"/>
                </a:solidFill>
              </a:rPr>
              <a:t> </a:t>
            </a:r>
            <a:r>
              <a:rPr lang="en-US" sz="1500" dirty="0" err="1">
                <a:solidFill>
                  <a:schemeClr val="dk1"/>
                </a:solidFill>
              </a:rPr>
              <a:t>menurun</a:t>
            </a:r>
            <a:r>
              <a:rPr lang="en-US" sz="1500" dirty="0">
                <a:solidFill>
                  <a:schemeClr val="dk1"/>
                </a:solidFill>
              </a:rPr>
              <a:t> </a:t>
            </a:r>
            <a:r>
              <a:rPr lang="en-US" sz="1500" dirty="0" err="1">
                <a:solidFill>
                  <a:schemeClr val="dk1"/>
                </a:solidFill>
              </a:rPr>
              <a:t>hingga</a:t>
            </a:r>
            <a:r>
              <a:rPr lang="en-US" sz="1500" dirty="0">
                <a:solidFill>
                  <a:schemeClr val="dk1"/>
                </a:solidFill>
              </a:rPr>
              <a:t> </a:t>
            </a:r>
            <a:r>
              <a:rPr lang="en-US" sz="1500" dirty="0" err="1">
                <a:solidFill>
                  <a:schemeClr val="dk1"/>
                </a:solidFill>
              </a:rPr>
              <a:t>kategori</a:t>
            </a:r>
            <a:r>
              <a:rPr lang="en-US" sz="1500" dirty="0">
                <a:solidFill>
                  <a:schemeClr val="dk1"/>
                </a:solidFill>
              </a:rPr>
              <a:t> </a:t>
            </a:r>
            <a:r>
              <a:rPr lang="en-US" sz="1500" dirty="0" err="1">
                <a:solidFill>
                  <a:schemeClr val="dk1"/>
                </a:solidFill>
              </a:rPr>
              <a:t>lebih</a:t>
            </a:r>
            <a:r>
              <a:rPr lang="en-US" sz="1500" dirty="0">
                <a:solidFill>
                  <a:schemeClr val="dk1"/>
                </a:solidFill>
              </a:rPr>
              <a:t> </a:t>
            </a:r>
            <a:r>
              <a:rPr lang="en-US" sz="1500" dirty="0" err="1">
                <a:solidFill>
                  <a:schemeClr val="dk1"/>
                </a:solidFill>
              </a:rPr>
              <a:t>dari</a:t>
            </a:r>
            <a:r>
              <a:rPr lang="en-US" sz="1500" dirty="0">
                <a:solidFill>
                  <a:schemeClr val="dk1"/>
                </a:solidFill>
              </a:rPr>
              <a:t> 1 </a:t>
            </a:r>
            <a:r>
              <a:rPr lang="en-US" sz="1500" dirty="0" err="1">
                <a:solidFill>
                  <a:schemeClr val="dk1"/>
                </a:solidFill>
              </a:rPr>
              <a:t>tahun</a:t>
            </a:r>
            <a:r>
              <a:rPr lang="en-US" sz="1500" dirty="0">
                <a:solidFill>
                  <a:schemeClr val="dk1"/>
                </a:solidFill>
              </a:rPr>
              <a:t>. </a:t>
            </a:r>
            <a:r>
              <a:rPr lang="en-US" sz="1500" dirty="0" err="1">
                <a:solidFill>
                  <a:schemeClr val="dk1"/>
                </a:solidFill>
              </a:rPr>
              <a:t>Pelanggan</a:t>
            </a:r>
            <a:r>
              <a:rPr lang="en-US" sz="1500" dirty="0">
                <a:solidFill>
                  <a:schemeClr val="dk1"/>
                </a:solidFill>
              </a:rPr>
              <a:t> </a:t>
            </a:r>
            <a:r>
              <a:rPr lang="en-US" sz="1500" dirty="0" err="1">
                <a:solidFill>
                  <a:schemeClr val="dk1"/>
                </a:solidFill>
              </a:rPr>
              <a:t>diperkirakan</a:t>
            </a:r>
            <a:r>
              <a:rPr lang="en-US" sz="1500" dirty="0">
                <a:solidFill>
                  <a:schemeClr val="dk1"/>
                </a:solidFill>
              </a:rPr>
              <a:t> yang </a:t>
            </a:r>
            <a:r>
              <a:rPr lang="en-US" sz="1500" dirty="0" err="1">
                <a:solidFill>
                  <a:schemeClr val="dk1"/>
                </a:solidFill>
              </a:rPr>
              <a:t>memang</a:t>
            </a:r>
            <a:r>
              <a:rPr lang="en-US" sz="1500" dirty="0">
                <a:solidFill>
                  <a:schemeClr val="dk1"/>
                </a:solidFill>
              </a:rPr>
              <a:t> </a:t>
            </a:r>
            <a:r>
              <a:rPr lang="en-US" sz="1500" dirty="0" err="1">
                <a:solidFill>
                  <a:schemeClr val="dk1"/>
                </a:solidFill>
              </a:rPr>
              <a:t>ingin</a:t>
            </a:r>
            <a:r>
              <a:rPr lang="en-US" sz="1500" dirty="0">
                <a:solidFill>
                  <a:schemeClr val="dk1"/>
                </a:solidFill>
              </a:rPr>
              <a:t> </a:t>
            </a:r>
            <a:r>
              <a:rPr lang="en-US" sz="1500" dirty="0" err="1">
                <a:solidFill>
                  <a:schemeClr val="dk1"/>
                </a:solidFill>
              </a:rPr>
              <a:t>membuat</a:t>
            </a:r>
            <a:r>
              <a:rPr lang="en-US" sz="1500" dirty="0">
                <a:solidFill>
                  <a:schemeClr val="dk1"/>
                </a:solidFill>
              </a:rPr>
              <a:t> </a:t>
            </a:r>
            <a:r>
              <a:rPr lang="en-US" sz="1500" dirty="0" err="1">
                <a:solidFill>
                  <a:schemeClr val="dk1"/>
                </a:solidFill>
              </a:rPr>
              <a:t>rencana</a:t>
            </a:r>
            <a:r>
              <a:rPr lang="en-US" sz="1500" dirty="0">
                <a:solidFill>
                  <a:schemeClr val="dk1"/>
                </a:solidFill>
              </a:rPr>
              <a:t> </a:t>
            </a:r>
            <a:r>
              <a:rPr lang="en-US" sz="1500" dirty="0" err="1">
                <a:solidFill>
                  <a:schemeClr val="dk1"/>
                </a:solidFill>
              </a:rPr>
              <a:t>dari</a:t>
            </a:r>
            <a:r>
              <a:rPr lang="en-US" sz="1500" dirty="0">
                <a:solidFill>
                  <a:schemeClr val="dk1"/>
                </a:solidFill>
              </a:rPr>
              <a:t> </a:t>
            </a:r>
            <a:r>
              <a:rPr lang="en-US" sz="1500" dirty="0" err="1">
                <a:solidFill>
                  <a:schemeClr val="dk1"/>
                </a:solidFill>
              </a:rPr>
              <a:t>jauh-jauh</a:t>
            </a:r>
            <a:r>
              <a:rPr lang="en-US" sz="1500" dirty="0">
                <a:solidFill>
                  <a:schemeClr val="dk1"/>
                </a:solidFill>
              </a:rPr>
              <a:t> </a:t>
            </a:r>
            <a:r>
              <a:rPr lang="en-US" sz="1500" dirty="0" err="1">
                <a:solidFill>
                  <a:schemeClr val="dk1"/>
                </a:solidFill>
              </a:rPr>
              <a:t>hari</a:t>
            </a:r>
            <a:r>
              <a:rPr lang="en-US" sz="1500" dirty="0">
                <a:solidFill>
                  <a:schemeClr val="dk1"/>
                </a:solidFill>
              </a:rPr>
              <a:t> </a:t>
            </a:r>
            <a:r>
              <a:rPr lang="en-US" sz="1500" dirty="0" err="1">
                <a:solidFill>
                  <a:schemeClr val="dk1"/>
                </a:solidFill>
              </a:rPr>
              <a:t>sehingga</a:t>
            </a:r>
            <a:r>
              <a:rPr lang="en-US" sz="1500" dirty="0">
                <a:solidFill>
                  <a:schemeClr val="dk1"/>
                </a:solidFill>
              </a:rPr>
              <a:t> </a:t>
            </a:r>
            <a:r>
              <a:rPr lang="en-US" sz="1500" dirty="0" err="1">
                <a:solidFill>
                  <a:schemeClr val="dk1"/>
                </a:solidFill>
              </a:rPr>
              <a:t>pembatalan</a:t>
            </a:r>
            <a:r>
              <a:rPr lang="en-US" sz="1500" dirty="0">
                <a:solidFill>
                  <a:schemeClr val="dk1"/>
                </a:solidFill>
              </a:rPr>
              <a:t> booking </a:t>
            </a:r>
            <a:r>
              <a:rPr lang="en-US" sz="1500" dirty="0" err="1">
                <a:solidFill>
                  <a:schemeClr val="dk1"/>
                </a:solidFill>
              </a:rPr>
              <a:t>rendah</a:t>
            </a:r>
            <a:r>
              <a:rPr lang="en-US" sz="1500" dirty="0">
                <a:solidFill>
                  <a:schemeClr val="dk1"/>
                </a:solidFill>
              </a:rPr>
              <a:t>. </a:t>
            </a:r>
            <a:r>
              <a:rPr lang="en-US" sz="1500" dirty="0" err="1">
                <a:solidFill>
                  <a:schemeClr val="dk1"/>
                </a:solidFill>
              </a:rPr>
              <a:t>Sedangkan</a:t>
            </a:r>
            <a:r>
              <a:rPr lang="en-US" sz="1500" dirty="0">
                <a:solidFill>
                  <a:schemeClr val="dk1"/>
                </a:solidFill>
              </a:rPr>
              <a:t> </a:t>
            </a:r>
            <a:r>
              <a:rPr lang="en-US" sz="1500" dirty="0" err="1">
                <a:solidFill>
                  <a:schemeClr val="dk1"/>
                </a:solidFill>
              </a:rPr>
              <a:t>untuk</a:t>
            </a:r>
            <a:r>
              <a:rPr lang="en-US" sz="1500" dirty="0">
                <a:solidFill>
                  <a:schemeClr val="dk1"/>
                </a:solidFill>
              </a:rPr>
              <a:t> yang 3 </a:t>
            </a:r>
            <a:r>
              <a:rPr lang="en-US" sz="1500" dirty="0" err="1">
                <a:solidFill>
                  <a:schemeClr val="dk1"/>
                </a:solidFill>
              </a:rPr>
              <a:t>bulan</a:t>
            </a:r>
            <a:r>
              <a:rPr lang="en-US" sz="1500" dirty="0">
                <a:solidFill>
                  <a:schemeClr val="dk1"/>
                </a:solidFill>
              </a:rPr>
              <a:t> </a:t>
            </a:r>
            <a:r>
              <a:rPr lang="en-US" sz="1500" dirty="0" err="1">
                <a:solidFill>
                  <a:schemeClr val="dk1"/>
                </a:solidFill>
              </a:rPr>
              <a:t>kebawah</a:t>
            </a:r>
            <a:r>
              <a:rPr lang="en-US" sz="1500" dirty="0">
                <a:solidFill>
                  <a:schemeClr val="dk1"/>
                </a:solidFill>
              </a:rPr>
              <a:t> </a:t>
            </a:r>
            <a:r>
              <a:rPr lang="en-US" sz="1500" dirty="0" err="1">
                <a:solidFill>
                  <a:schemeClr val="dk1"/>
                </a:solidFill>
              </a:rPr>
              <a:t>merupakan</a:t>
            </a:r>
            <a:r>
              <a:rPr lang="en-US" sz="1500" dirty="0">
                <a:solidFill>
                  <a:schemeClr val="dk1"/>
                </a:solidFill>
              </a:rPr>
              <a:t> </a:t>
            </a:r>
            <a:r>
              <a:rPr lang="en-US" sz="1500" dirty="0" err="1">
                <a:solidFill>
                  <a:schemeClr val="dk1"/>
                </a:solidFill>
              </a:rPr>
              <a:t>pemesanan</a:t>
            </a:r>
            <a:r>
              <a:rPr lang="en-US" sz="1500" dirty="0">
                <a:solidFill>
                  <a:schemeClr val="dk1"/>
                </a:solidFill>
              </a:rPr>
              <a:t> yang </a:t>
            </a:r>
            <a:r>
              <a:rPr lang="en-US" sz="1500" dirty="0" err="1">
                <a:solidFill>
                  <a:schemeClr val="dk1"/>
                </a:solidFill>
              </a:rPr>
              <a:t>tiba-tiba</a:t>
            </a:r>
            <a:r>
              <a:rPr lang="en-US" sz="1500" dirty="0">
                <a:solidFill>
                  <a:schemeClr val="dk1"/>
                </a:solidFill>
              </a:rPr>
              <a:t>, </a:t>
            </a:r>
            <a:r>
              <a:rPr lang="en-US" sz="1500" dirty="0" err="1">
                <a:solidFill>
                  <a:schemeClr val="dk1"/>
                </a:solidFill>
              </a:rPr>
              <a:t>karena</a:t>
            </a:r>
            <a:r>
              <a:rPr lang="en-US" sz="1500" dirty="0">
                <a:solidFill>
                  <a:schemeClr val="dk1"/>
                </a:solidFill>
              </a:rPr>
              <a:t> </a:t>
            </a:r>
            <a:r>
              <a:rPr lang="en-US" sz="1500" dirty="0" err="1">
                <a:solidFill>
                  <a:schemeClr val="dk1"/>
                </a:solidFill>
              </a:rPr>
              <a:t>untuk</a:t>
            </a:r>
            <a:r>
              <a:rPr lang="en-US" sz="1500" dirty="0">
                <a:solidFill>
                  <a:schemeClr val="dk1"/>
                </a:solidFill>
              </a:rPr>
              <a:t> </a:t>
            </a:r>
            <a:r>
              <a:rPr lang="en-US" sz="1500" dirty="0" err="1">
                <a:solidFill>
                  <a:schemeClr val="dk1"/>
                </a:solidFill>
              </a:rPr>
              <a:t>liburan</a:t>
            </a:r>
            <a:r>
              <a:rPr lang="en-US" sz="1500" dirty="0">
                <a:solidFill>
                  <a:schemeClr val="dk1"/>
                </a:solidFill>
              </a:rPr>
              <a:t> </a:t>
            </a:r>
            <a:r>
              <a:rPr lang="en-US" sz="1500" dirty="0" err="1">
                <a:solidFill>
                  <a:schemeClr val="dk1"/>
                </a:solidFill>
              </a:rPr>
              <a:t>sehingga</a:t>
            </a:r>
            <a:r>
              <a:rPr lang="en-US" sz="1500" dirty="0">
                <a:solidFill>
                  <a:schemeClr val="dk1"/>
                </a:solidFill>
              </a:rPr>
              <a:t> </a:t>
            </a:r>
            <a:r>
              <a:rPr lang="en-US" sz="1500" dirty="0" err="1">
                <a:solidFill>
                  <a:schemeClr val="dk1"/>
                </a:solidFill>
              </a:rPr>
              <a:t>ketidakcocokan</a:t>
            </a:r>
            <a:r>
              <a:rPr lang="en-US" sz="1500" dirty="0">
                <a:solidFill>
                  <a:schemeClr val="dk1"/>
                </a:solidFill>
              </a:rPr>
              <a:t> </a:t>
            </a:r>
            <a:r>
              <a:rPr lang="en-US" sz="1500" dirty="0" err="1">
                <a:solidFill>
                  <a:schemeClr val="dk1"/>
                </a:solidFill>
              </a:rPr>
              <a:t>waktunya</a:t>
            </a:r>
            <a:r>
              <a:rPr lang="en-US" sz="1500" dirty="0">
                <a:solidFill>
                  <a:schemeClr val="dk1"/>
                </a:solidFill>
              </a:rPr>
              <a:t> </a:t>
            </a:r>
            <a:r>
              <a:rPr lang="en-US" sz="1500" dirty="0" err="1">
                <a:solidFill>
                  <a:schemeClr val="dk1"/>
                </a:solidFill>
              </a:rPr>
              <a:t>semakin</a:t>
            </a:r>
            <a:r>
              <a:rPr lang="en-US" sz="1500" dirty="0">
                <a:solidFill>
                  <a:schemeClr val="dk1"/>
                </a:solidFill>
              </a:rPr>
              <a:t> </a:t>
            </a:r>
            <a:r>
              <a:rPr lang="en-US" sz="1500" dirty="0" err="1">
                <a:solidFill>
                  <a:schemeClr val="dk1"/>
                </a:solidFill>
              </a:rPr>
              <a:t>tinggi</a:t>
            </a:r>
            <a:r>
              <a:rPr lang="en-US" sz="1500" dirty="0">
                <a:solidFill>
                  <a:schemeClr val="dk1"/>
                </a:solidFill>
              </a:rPr>
              <a:t> dan </a:t>
            </a:r>
            <a:r>
              <a:rPr lang="en-US" sz="1500" dirty="0" err="1">
                <a:solidFill>
                  <a:schemeClr val="dk1"/>
                </a:solidFill>
              </a:rPr>
              <a:t>pembatalan</a:t>
            </a:r>
            <a:r>
              <a:rPr lang="en-US" sz="1500" dirty="0">
                <a:solidFill>
                  <a:schemeClr val="dk1"/>
                </a:solidFill>
              </a:rPr>
              <a:t> juga </a:t>
            </a:r>
            <a:r>
              <a:rPr lang="en-US" sz="1500" dirty="0" err="1">
                <a:solidFill>
                  <a:schemeClr val="dk1"/>
                </a:solidFill>
              </a:rPr>
              <a:t>semakin</a:t>
            </a:r>
            <a:r>
              <a:rPr lang="en-US" sz="1500" dirty="0">
                <a:solidFill>
                  <a:schemeClr val="dk1"/>
                </a:solidFill>
              </a:rPr>
              <a:t> </a:t>
            </a:r>
            <a:r>
              <a:rPr lang="en-US" sz="1500" dirty="0" err="1">
                <a:solidFill>
                  <a:schemeClr val="dk1"/>
                </a:solidFill>
              </a:rPr>
              <a:t>tinggi</a:t>
            </a:r>
            <a:r>
              <a:rPr lang="en-US" sz="1500" dirty="0">
                <a:solidFill>
                  <a:schemeClr val="dk1"/>
                </a:solidFill>
              </a:rPr>
              <a:t>.</a:t>
            </a:r>
          </a:p>
          <a:p>
            <a:pPr marL="0" lvl="0" indent="0" algn="l" rtl="0">
              <a:spcBef>
                <a:spcPts val="0"/>
              </a:spcBef>
              <a:spcAft>
                <a:spcPts val="1200"/>
              </a:spcAft>
              <a:buNone/>
            </a:pPr>
            <a:endParaRPr sz="1500" dirty="0">
              <a:solidFill>
                <a:schemeClr val="dk1"/>
              </a:solidFill>
            </a:endParaRPr>
          </a:p>
        </p:txBody>
      </p:sp>
    </p:spTree>
    <p:extLst>
      <p:ext uri="{BB962C8B-B14F-4D97-AF65-F5344CB8AC3E}">
        <p14:creationId xmlns:p14="http://schemas.microsoft.com/office/powerpoint/2010/main" val="21472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a:solidFill>
                  <a:schemeClr val="dk1"/>
                </a:solidFill>
                <a:latin typeface="Dosis"/>
                <a:ea typeface="Dosis"/>
                <a:cs typeface="Dosis"/>
                <a:sym typeface="Dosis"/>
              </a:rPr>
              <a:t>“Sangat penting bagi suatu perusahaan untuk selalu menganalisa performa bisnisnya. Pada kesempatan kali ini, kita akan lebih mendalami bisnis dalam bidang perhotelan. Fokus yang kita tuju adalah untuk mengetahui bagaimana perilaku pelanggan kita dalam melakukan pemesanan hotel, dan hubungannya terhadap tingkat pembatalan pemesanan hotel. Hasil dari insight yang kita temukan akan kita sajikan dalam bentuk data visualisasi agar lebih mudah dipahami dan bersifat lebih persuasif.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Preprocessing</a:t>
            </a:r>
            <a:endParaRPr b="1" dirty="0"/>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r>
              <a:rPr lang="en-US" sz="1500" dirty="0">
                <a:solidFill>
                  <a:schemeClr val="dk1"/>
                </a:solidFill>
              </a:rPr>
              <a:t>1. </a:t>
            </a:r>
            <a:r>
              <a:rPr lang="en-US" sz="1500" dirty="0" err="1">
                <a:solidFill>
                  <a:schemeClr val="dk1"/>
                </a:solidFill>
              </a:rPr>
              <a:t>Menghapus</a:t>
            </a:r>
            <a:r>
              <a:rPr lang="en-US" sz="1500" dirty="0">
                <a:solidFill>
                  <a:schemeClr val="dk1"/>
                </a:solidFill>
              </a:rPr>
              <a:t> data </a:t>
            </a:r>
            <a:r>
              <a:rPr lang="en-US" sz="1500" dirty="0" err="1">
                <a:solidFill>
                  <a:schemeClr val="dk1"/>
                </a:solidFill>
              </a:rPr>
              <a:t>duplikat</a:t>
            </a:r>
            <a:endParaRPr lang="en-US" sz="1500" dirty="0">
              <a:solidFill>
                <a:schemeClr val="dk1"/>
              </a:solidFill>
            </a:endParaRPr>
          </a:p>
          <a:p>
            <a:pPr marL="476250" lvl="0" algn="l" rtl="0">
              <a:spcBef>
                <a:spcPts val="0"/>
              </a:spcBef>
              <a:spcAft>
                <a:spcPts val="0"/>
              </a:spcAft>
              <a:buClr>
                <a:schemeClr val="dk1"/>
              </a:buClr>
              <a:buSzPts val="1500"/>
              <a:buFont typeface="+mj-lt"/>
              <a:buAutoNum type="arabicPeriod"/>
            </a:pPr>
            <a:endParaRPr lang="en-US" sz="1500" dirty="0">
              <a:solidFill>
                <a:schemeClr val="dk1"/>
              </a:solidFill>
            </a:endParaRPr>
          </a:p>
          <a:p>
            <a:pPr marL="476250" lvl="0" algn="l" rtl="0">
              <a:spcBef>
                <a:spcPts val="0"/>
              </a:spcBef>
              <a:spcAft>
                <a:spcPts val="0"/>
              </a:spcAft>
              <a:buClr>
                <a:schemeClr val="dk1"/>
              </a:buClr>
              <a:buSzPts val="1500"/>
              <a:buFont typeface="+mj-lt"/>
              <a:buAutoNum type="arabicPeriod"/>
            </a:pPr>
            <a:endParaRPr lang="en-US" sz="1500" dirty="0">
              <a:solidFill>
                <a:schemeClr val="dk1"/>
              </a:solidFill>
            </a:endParaRPr>
          </a:p>
          <a:p>
            <a:pPr marL="476250" lvl="0" algn="l" rtl="0">
              <a:spcBef>
                <a:spcPts val="0"/>
              </a:spcBef>
              <a:spcAft>
                <a:spcPts val="0"/>
              </a:spcAft>
              <a:buClr>
                <a:schemeClr val="dk1"/>
              </a:buClr>
              <a:buSzPts val="1500"/>
              <a:buFont typeface="+mj-lt"/>
              <a:buAutoNum type="arabicPeriod"/>
            </a:pPr>
            <a:endParaRPr lang="en-US" sz="1500" dirty="0">
              <a:solidFill>
                <a:schemeClr val="dk1"/>
              </a:solidFill>
            </a:endParaRPr>
          </a:p>
          <a:p>
            <a:pPr marL="476250" lvl="0" algn="l" rtl="0">
              <a:spcBef>
                <a:spcPts val="0"/>
              </a:spcBef>
              <a:spcAft>
                <a:spcPts val="0"/>
              </a:spcAft>
              <a:buClr>
                <a:schemeClr val="dk1"/>
              </a:buClr>
              <a:buSzPts val="1500"/>
              <a:buFont typeface="+mj-lt"/>
              <a:buAutoNum type="arabicPeriod"/>
            </a:pPr>
            <a:endParaRPr lang="en-US" sz="1500" dirty="0">
              <a:solidFill>
                <a:schemeClr val="dk1"/>
              </a:solidFill>
            </a:endParaRPr>
          </a:p>
          <a:p>
            <a:pPr marL="476250" lvl="0" algn="l" rtl="0">
              <a:spcBef>
                <a:spcPts val="0"/>
              </a:spcBef>
              <a:spcAft>
                <a:spcPts val="0"/>
              </a:spcAft>
              <a:buClr>
                <a:schemeClr val="dk1"/>
              </a:buClr>
              <a:buSzPts val="1500"/>
              <a:buFont typeface="+mj-lt"/>
              <a:buAutoNum type="arabicPeriod"/>
            </a:pPr>
            <a:endParaRPr lang="en-US" sz="1500" dirty="0">
              <a:solidFill>
                <a:schemeClr val="dk1"/>
              </a:solidFill>
            </a:endParaRPr>
          </a:p>
          <a:p>
            <a:pPr marL="476250" lvl="0" algn="l" rtl="0">
              <a:spcBef>
                <a:spcPts val="0"/>
              </a:spcBef>
              <a:spcAft>
                <a:spcPts val="0"/>
              </a:spcAft>
              <a:buClr>
                <a:schemeClr val="dk1"/>
              </a:buClr>
              <a:buSzPts val="1500"/>
              <a:buFont typeface="+mj-lt"/>
              <a:buAutoNum type="arabicPeriod"/>
            </a:pPr>
            <a:endParaRPr lang="en-US" sz="1500" dirty="0">
              <a:solidFill>
                <a:schemeClr val="dk1"/>
              </a:solidFill>
            </a:endParaRPr>
          </a:p>
          <a:p>
            <a:pPr marL="476250" lvl="0" algn="l" rtl="0">
              <a:spcBef>
                <a:spcPts val="0"/>
              </a:spcBef>
              <a:spcAft>
                <a:spcPts val="0"/>
              </a:spcAft>
              <a:buClr>
                <a:schemeClr val="dk1"/>
              </a:buClr>
              <a:buSzPts val="1500"/>
              <a:buFont typeface="+mj-lt"/>
              <a:buAutoNum type="arabicPeriod"/>
            </a:pPr>
            <a:endParaRPr lang="en-US" sz="1500" dirty="0">
              <a:solidFill>
                <a:schemeClr val="dk1"/>
              </a:solidFill>
            </a:endParaRPr>
          </a:p>
          <a:p>
            <a:pPr marL="476250" lvl="0" algn="l" rtl="0">
              <a:spcBef>
                <a:spcPts val="0"/>
              </a:spcBef>
              <a:spcAft>
                <a:spcPts val="0"/>
              </a:spcAft>
              <a:buClr>
                <a:schemeClr val="dk1"/>
              </a:buClr>
              <a:buSzPts val="1500"/>
              <a:buFont typeface="+mj-lt"/>
              <a:buAutoNum type="arabicPeriod"/>
            </a:pPr>
            <a:endParaRPr lang="en-US" sz="1500" dirty="0">
              <a:solidFill>
                <a:schemeClr val="dk1"/>
              </a:solidFill>
            </a:endParaRPr>
          </a:p>
          <a:p>
            <a:pPr marL="476250" lvl="0" algn="l" rtl="0">
              <a:spcBef>
                <a:spcPts val="0"/>
              </a:spcBef>
              <a:spcAft>
                <a:spcPts val="0"/>
              </a:spcAft>
              <a:buClr>
                <a:schemeClr val="dk1"/>
              </a:buClr>
              <a:buSzPts val="1500"/>
              <a:buFont typeface="+mj-lt"/>
              <a:buAutoNum type="arabicPeriod"/>
            </a:pPr>
            <a:endParaRPr lang="en-US" sz="1500" dirty="0">
              <a:solidFill>
                <a:schemeClr val="dk1"/>
              </a:solidFill>
            </a:endParaRPr>
          </a:p>
          <a:p>
            <a:pPr marL="133350" lvl="0" indent="0" algn="l" rtl="0">
              <a:spcBef>
                <a:spcPts val="0"/>
              </a:spcBef>
              <a:spcAft>
                <a:spcPts val="0"/>
              </a:spcAft>
              <a:buClr>
                <a:schemeClr val="dk1"/>
              </a:buClr>
              <a:buSzPts val="1500"/>
              <a:buNone/>
            </a:pPr>
            <a:r>
              <a:rPr lang="en-US" sz="1500" dirty="0">
                <a:solidFill>
                  <a:schemeClr val="dk1"/>
                </a:solidFill>
              </a:rPr>
              <a:t>Data-data yang </a:t>
            </a:r>
            <a:r>
              <a:rPr lang="en-US" sz="1500" dirty="0" err="1">
                <a:solidFill>
                  <a:schemeClr val="dk1"/>
                </a:solidFill>
              </a:rPr>
              <a:t>memiliki</a:t>
            </a:r>
            <a:r>
              <a:rPr lang="en-US" sz="1500" dirty="0">
                <a:solidFill>
                  <a:schemeClr val="dk1"/>
                </a:solidFill>
              </a:rPr>
              <a:t> </a:t>
            </a:r>
            <a:r>
              <a:rPr lang="en-US" sz="1500" dirty="0" err="1">
                <a:solidFill>
                  <a:schemeClr val="dk1"/>
                </a:solidFill>
              </a:rPr>
              <a:t>duplikat</a:t>
            </a:r>
            <a:r>
              <a:rPr lang="en-US" sz="1500" dirty="0">
                <a:solidFill>
                  <a:schemeClr val="dk1"/>
                </a:solidFill>
              </a:rPr>
              <a:t> </a:t>
            </a:r>
            <a:r>
              <a:rPr lang="en-US" sz="1500" dirty="0" err="1">
                <a:solidFill>
                  <a:schemeClr val="dk1"/>
                </a:solidFill>
              </a:rPr>
              <a:t>dihapus</a:t>
            </a:r>
            <a:r>
              <a:rPr lang="en-US" sz="1500" dirty="0">
                <a:solidFill>
                  <a:schemeClr val="dk1"/>
                </a:solidFill>
              </a:rPr>
              <a:t> </a:t>
            </a:r>
            <a:r>
              <a:rPr lang="en-US" sz="1500" dirty="0" err="1">
                <a:solidFill>
                  <a:schemeClr val="dk1"/>
                </a:solidFill>
              </a:rPr>
              <a:t>sehingga</a:t>
            </a:r>
            <a:r>
              <a:rPr lang="en-US" sz="1500" dirty="0">
                <a:solidFill>
                  <a:schemeClr val="dk1"/>
                </a:solidFill>
              </a:rPr>
              <a:t> analysis yang </a:t>
            </a:r>
            <a:r>
              <a:rPr lang="en-US" sz="1500" dirty="0" err="1">
                <a:solidFill>
                  <a:schemeClr val="dk1"/>
                </a:solidFill>
              </a:rPr>
              <a:t>dilakukan</a:t>
            </a:r>
            <a:r>
              <a:rPr lang="en-US" sz="1500" dirty="0">
                <a:solidFill>
                  <a:schemeClr val="dk1"/>
                </a:solidFill>
              </a:rPr>
              <a:t> </a:t>
            </a:r>
            <a:r>
              <a:rPr lang="en-US" sz="1500" dirty="0" err="1">
                <a:solidFill>
                  <a:schemeClr val="dk1"/>
                </a:solidFill>
              </a:rPr>
              <a:t>dapat</a:t>
            </a:r>
            <a:r>
              <a:rPr lang="en-US" sz="1500" dirty="0">
                <a:solidFill>
                  <a:schemeClr val="dk1"/>
                </a:solidFill>
              </a:rPr>
              <a:t> </a:t>
            </a:r>
            <a:r>
              <a:rPr lang="en-US" sz="1500" dirty="0" err="1">
                <a:solidFill>
                  <a:schemeClr val="dk1"/>
                </a:solidFill>
              </a:rPr>
              <a:t>menjadi</a:t>
            </a:r>
            <a:r>
              <a:rPr lang="en-US" sz="1500" dirty="0">
                <a:solidFill>
                  <a:schemeClr val="dk1"/>
                </a:solidFill>
              </a:rPr>
              <a:t> </a:t>
            </a:r>
            <a:r>
              <a:rPr lang="en-US" sz="1500" dirty="0" err="1">
                <a:solidFill>
                  <a:schemeClr val="dk1"/>
                </a:solidFill>
              </a:rPr>
              <a:t>lebih</a:t>
            </a:r>
            <a:r>
              <a:rPr lang="en-US" sz="1500" dirty="0">
                <a:solidFill>
                  <a:schemeClr val="dk1"/>
                </a:solidFill>
              </a:rPr>
              <a:t> </a:t>
            </a:r>
            <a:r>
              <a:rPr lang="en-US" sz="1500" dirty="0" err="1">
                <a:solidFill>
                  <a:schemeClr val="dk1"/>
                </a:solidFill>
              </a:rPr>
              <a:t>akurat</a:t>
            </a:r>
            <a:r>
              <a:rPr lang="en-US" sz="1500" dirty="0">
                <a:solidFill>
                  <a:schemeClr val="dk1"/>
                </a:solidFill>
              </a:rPr>
              <a:t>.</a:t>
            </a:r>
            <a:endParaRPr sz="1500" dirty="0">
              <a:solidFill>
                <a:schemeClr val="dk1"/>
              </a:solidFill>
            </a:endParaRPr>
          </a:p>
        </p:txBody>
      </p:sp>
      <p:sp>
        <p:nvSpPr>
          <p:cNvPr id="115" name="Google Shape;115;p27">
            <a:hlinkClick r:id="rId3"/>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pic>
        <p:nvPicPr>
          <p:cNvPr id="5" name="Picture 4">
            <a:extLst>
              <a:ext uri="{FF2B5EF4-FFF2-40B4-BE49-F238E27FC236}">
                <a16:creationId xmlns:a16="http://schemas.microsoft.com/office/drawing/2014/main" id="{7F1493C2-033D-EEC5-B734-E39A993BA614}"/>
              </a:ext>
            </a:extLst>
          </p:cNvPr>
          <p:cNvPicPr>
            <a:picLocks noChangeAspect="1"/>
          </p:cNvPicPr>
          <p:nvPr/>
        </p:nvPicPr>
        <p:blipFill>
          <a:blip r:embed="rId4"/>
          <a:stretch>
            <a:fillRect/>
          </a:stretch>
        </p:blipFill>
        <p:spPr>
          <a:xfrm>
            <a:off x="777517" y="1252638"/>
            <a:ext cx="4627768" cy="2225375"/>
          </a:xfrm>
          <a:prstGeom prst="rect">
            <a:avLst/>
          </a:prstGeom>
        </p:spPr>
      </p:pic>
    </p:spTree>
    <p:extLst>
      <p:ext uri="{BB962C8B-B14F-4D97-AF65-F5344CB8AC3E}">
        <p14:creationId xmlns:p14="http://schemas.microsoft.com/office/powerpoint/2010/main" val="81816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5" name="Google Shape;115;p27">
            <a:hlinkClick r:id="rId3"/>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jupyter notebook </a:t>
            </a:r>
            <a:r>
              <a:rPr lang="en" sz="1100" dirty="0"/>
              <a:t>disini</a:t>
            </a:r>
            <a:endParaRPr sz="1100" dirty="0">
              <a:solidFill>
                <a:srgbClr val="000000"/>
              </a:solidFill>
            </a:endParaRPr>
          </a:p>
        </p:txBody>
      </p:sp>
      <p:pic>
        <p:nvPicPr>
          <p:cNvPr id="7" name="Picture 6">
            <a:extLst>
              <a:ext uri="{FF2B5EF4-FFF2-40B4-BE49-F238E27FC236}">
                <a16:creationId xmlns:a16="http://schemas.microsoft.com/office/drawing/2014/main" id="{D2A5CC44-9C16-9D76-A4B8-5C53899E4115}"/>
              </a:ext>
            </a:extLst>
          </p:cNvPr>
          <p:cNvPicPr>
            <a:picLocks noChangeAspect="1"/>
          </p:cNvPicPr>
          <p:nvPr/>
        </p:nvPicPr>
        <p:blipFill>
          <a:blip r:embed="rId4"/>
          <a:stretch>
            <a:fillRect/>
          </a:stretch>
        </p:blipFill>
        <p:spPr>
          <a:xfrm>
            <a:off x="184717" y="245192"/>
            <a:ext cx="2542395" cy="4192128"/>
          </a:xfrm>
          <a:prstGeom prst="rect">
            <a:avLst/>
          </a:prstGeom>
        </p:spPr>
      </p:pic>
      <p:pic>
        <p:nvPicPr>
          <p:cNvPr id="11" name="Picture 10">
            <a:extLst>
              <a:ext uri="{FF2B5EF4-FFF2-40B4-BE49-F238E27FC236}">
                <a16:creationId xmlns:a16="http://schemas.microsoft.com/office/drawing/2014/main" id="{C1AB0ADA-B686-EBF0-937E-A73BB74BB86B}"/>
              </a:ext>
            </a:extLst>
          </p:cNvPr>
          <p:cNvPicPr>
            <a:picLocks noChangeAspect="1"/>
          </p:cNvPicPr>
          <p:nvPr/>
        </p:nvPicPr>
        <p:blipFill>
          <a:blip r:embed="rId5"/>
          <a:stretch>
            <a:fillRect/>
          </a:stretch>
        </p:blipFill>
        <p:spPr>
          <a:xfrm>
            <a:off x="2805236" y="203056"/>
            <a:ext cx="5755841" cy="4653116"/>
          </a:xfrm>
          <a:prstGeom prst="rect">
            <a:avLst/>
          </a:prstGeom>
        </p:spPr>
      </p:pic>
      <p:sp>
        <p:nvSpPr>
          <p:cNvPr id="114" name="Google Shape;114;p27"/>
          <p:cNvSpPr txBox="1">
            <a:spLocks noGrp="1"/>
          </p:cNvSpPr>
          <p:nvPr>
            <p:ph type="body" idx="1"/>
          </p:nvPr>
        </p:nvSpPr>
        <p:spPr>
          <a:xfrm>
            <a:off x="6135610" y="674100"/>
            <a:ext cx="2823673" cy="4098600"/>
          </a:xfrm>
          <a:prstGeom prst="rect">
            <a:avLst/>
          </a:prstGeom>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r>
              <a:rPr lang="en-US" sz="1500" dirty="0">
                <a:solidFill>
                  <a:schemeClr val="dk1"/>
                </a:solidFill>
              </a:rPr>
              <a:t>2. </a:t>
            </a:r>
            <a:r>
              <a:rPr lang="en-US" sz="1500" dirty="0" err="1">
                <a:solidFill>
                  <a:schemeClr val="dk1"/>
                </a:solidFill>
              </a:rPr>
              <a:t>Menghitung</a:t>
            </a:r>
            <a:r>
              <a:rPr lang="en-US" sz="1500" dirty="0">
                <a:solidFill>
                  <a:schemeClr val="dk1"/>
                </a:solidFill>
              </a:rPr>
              <a:t> entry null dan </a:t>
            </a:r>
            <a:r>
              <a:rPr lang="en-US" sz="1500" dirty="0" err="1">
                <a:solidFill>
                  <a:schemeClr val="dk1"/>
                </a:solidFill>
              </a:rPr>
              <a:t>persentase</a:t>
            </a:r>
            <a:r>
              <a:rPr lang="en-US" sz="1500" dirty="0">
                <a:solidFill>
                  <a:schemeClr val="dk1"/>
                </a:solidFill>
              </a:rPr>
              <a:t> null</a:t>
            </a:r>
          </a:p>
          <a:p>
            <a:pPr marL="133350" lvl="0" indent="0" algn="l" rtl="0">
              <a:spcBef>
                <a:spcPts val="0"/>
              </a:spcBef>
              <a:spcAft>
                <a:spcPts val="0"/>
              </a:spcAft>
              <a:buClr>
                <a:schemeClr val="dk1"/>
              </a:buClr>
              <a:buSzPts val="1500"/>
              <a:buNone/>
            </a:pPr>
            <a:endParaRPr lang="en-US" sz="1500" dirty="0">
              <a:solidFill>
                <a:schemeClr val="dk1"/>
              </a:solidFill>
            </a:endParaRPr>
          </a:p>
          <a:p>
            <a:pPr marL="133350" lvl="0" indent="0" algn="l" rtl="0">
              <a:spcBef>
                <a:spcPts val="0"/>
              </a:spcBef>
              <a:spcAft>
                <a:spcPts val="0"/>
              </a:spcAft>
              <a:buClr>
                <a:schemeClr val="dk1"/>
              </a:buClr>
              <a:buSzPts val="1500"/>
              <a:buNone/>
            </a:pPr>
            <a:r>
              <a:rPr lang="en-US" sz="1500" dirty="0">
                <a:solidFill>
                  <a:schemeClr val="dk1"/>
                </a:solidFill>
              </a:rPr>
              <a:t>a. </a:t>
            </a:r>
            <a:r>
              <a:rPr lang="en-US" sz="1500" dirty="0" err="1">
                <a:solidFill>
                  <a:schemeClr val="dk1"/>
                </a:solidFill>
              </a:rPr>
              <a:t>Untuk</a:t>
            </a:r>
            <a:r>
              <a:rPr lang="en-US" sz="1500" dirty="0">
                <a:solidFill>
                  <a:schemeClr val="dk1"/>
                </a:solidFill>
              </a:rPr>
              <a:t> </a:t>
            </a:r>
            <a:r>
              <a:rPr lang="en-US" sz="1500" dirty="0" err="1">
                <a:solidFill>
                  <a:schemeClr val="dk1"/>
                </a:solidFill>
              </a:rPr>
              <a:t>melihat</a:t>
            </a:r>
            <a:r>
              <a:rPr lang="en-US" sz="1500" dirty="0">
                <a:solidFill>
                  <a:schemeClr val="dk1"/>
                </a:solidFill>
              </a:rPr>
              <a:t> entry data yang null, </a:t>
            </a:r>
            <a:r>
              <a:rPr lang="en-US" sz="1500" dirty="0" err="1">
                <a:solidFill>
                  <a:schemeClr val="dk1"/>
                </a:solidFill>
              </a:rPr>
              <a:t>kemudian</a:t>
            </a:r>
            <a:r>
              <a:rPr lang="en-US" sz="1500" dirty="0">
                <a:solidFill>
                  <a:schemeClr val="dk1"/>
                </a:solidFill>
              </a:rPr>
              <a:t> juga </a:t>
            </a:r>
            <a:r>
              <a:rPr lang="en-US" sz="1500" dirty="0" err="1">
                <a:solidFill>
                  <a:schemeClr val="dk1"/>
                </a:solidFill>
              </a:rPr>
              <a:t>melihat</a:t>
            </a:r>
            <a:r>
              <a:rPr lang="en-US" sz="1500" dirty="0">
                <a:solidFill>
                  <a:schemeClr val="dk1"/>
                </a:solidFill>
              </a:rPr>
              <a:t> </a:t>
            </a:r>
            <a:r>
              <a:rPr lang="en-US" sz="1500" dirty="0" err="1">
                <a:solidFill>
                  <a:schemeClr val="dk1"/>
                </a:solidFill>
              </a:rPr>
              <a:t>presentasenya</a:t>
            </a:r>
            <a:r>
              <a:rPr lang="en-US" sz="1500" dirty="0">
                <a:solidFill>
                  <a:schemeClr val="dk1"/>
                </a:solidFill>
              </a:rPr>
              <a:t> yang </a:t>
            </a:r>
            <a:r>
              <a:rPr lang="en-US" sz="1500" dirty="0" err="1">
                <a:solidFill>
                  <a:schemeClr val="dk1"/>
                </a:solidFill>
              </a:rPr>
              <a:t>dapat</a:t>
            </a:r>
            <a:r>
              <a:rPr lang="en-US" sz="1500" dirty="0">
                <a:solidFill>
                  <a:schemeClr val="dk1"/>
                </a:solidFill>
              </a:rPr>
              <a:t> </a:t>
            </a:r>
            <a:r>
              <a:rPr lang="en-US" sz="1500" dirty="0" err="1">
                <a:solidFill>
                  <a:schemeClr val="dk1"/>
                </a:solidFill>
              </a:rPr>
              <a:t>mempengaruhi</a:t>
            </a:r>
            <a:r>
              <a:rPr lang="en-US" sz="1500" dirty="0">
                <a:solidFill>
                  <a:schemeClr val="dk1"/>
                </a:solidFill>
              </a:rPr>
              <a:t> </a:t>
            </a:r>
            <a:r>
              <a:rPr lang="en-US" sz="1500" dirty="0" err="1">
                <a:solidFill>
                  <a:schemeClr val="dk1"/>
                </a:solidFill>
              </a:rPr>
              <a:t>cara</a:t>
            </a:r>
            <a:r>
              <a:rPr lang="en-US" sz="1500" dirty="0">
                <a:solidFill>
                  <a:schemeClr val="dk1"/>
                </a:solidFill>
              </a:rPr>
              <a:t> </a:t>
            </a:r>
            <a:r>
              <a:rPr lang="en-US" sz="1500" dirty="0" err="1">
                <a:solidFill>
                  <a:schemeClr val="dk1"/>
                </a:solidFill>
              </a:rPr>
              <a:t>mengatasi</a:t>
            </a:r>
            <a:r>
              <a:rPr lang="en-US" sz="1500" dirty="0">
                <a:solidFill>
                  <a:schemeClr val="dk1"/>
                </a:solidFill>
              </a:rPr>
              <a:t> entry null </a:t>
            </a:r>
            <a:r>
              <a:rPr lang="en-US" sz="1500" dirty="0" err="1">
                <a:solidFill>
                  <a:schemeClr val="dk1"/>
                </a:solidFill>
              </a:rPr>
              <a:t>tersebut</a:t>
            </a:r>
            <a:r>
              <a:rPr lang="en-US" sz="1500" dirty="0">
                <a:solidFill>
                  <a:schemeClr val="dk1"/>
                </a:solidFill>
              </a:rPr>
              <a:t>.</a:t>
            </a:r>
          </a:p>
          <a:p>
            <a:pPr marL="133350" lvl="0" indent="0" algn="l" rtl="0">
              <a:spcBef>
                <a:spcPts val="0"/>
              </a:spcBef>
              <a:spcAft>
                <a:spcPts val="0"/>
              </a:spcAft>
              <a:buClr>
                <a:schemeClr val="dk1"/>
              </a:buClr>
              <a:buSzPts val="1500"/>
              <a:buNone/>
            </a:pPr>
            <a:endParaRPr lang="en-US" sz="1500" dirty="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228600" y="1049709"/>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Preprocessing</a:t>
            </a:r>
            <a:endParaRPr b="1"/>
          </a:p>
        </p:txBody>
      </p:sp>
      <p:sp>
        <p:nvSpPr>
          <p:cNvPr id="114" name="Google Shape;114;p27"/>
          <p:cNvSpPr txBox="1">
            <a:spLocks noGrp="1"/>
          </p:cNvSpPr>
          <p:nvPr>
            <p:ph type="body" idx="1"/>
          </p:nvPr>
        </p:nvSpPr>
        <p:spPr>
          <a:xfrm>
            <a:off x="0" y="522450"/>
            <a:ext cx="8520600" cy="4098600"/>
          </a:xfrm>
          <a:prstGeom prst="rect">
            <a:avLst/>
          </a:prstGeom>
        </p:spPr>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r>
              <a:rPr lang="en-US" sz="1500" dirty="0">
                <a:solidFill>
                  <a:schemeClr val="dk1"/>
                </a:solidFill>
              </a:rPr>
              <a:t>3. Handling null value </a:t>
            </a:r>
            <a:r>
              <a:rPr lang="en-US" sz="1500" dirty="0" err="1">
                <a:solidFill>
                  <a:schemeClr val="dk1"/>
                </a:solidFill>
              </a:rPr>
              <a:t>dengan</a:t>
            </a:r>
            <a:r>
              <a:rPr lang="en-US" sz="1500" dirty="0">
                <a:solidFill>
                  <a:schemeClr val="dk1"/>
                </a:solidFill>
              </a:rPr>
              <a:t> </a:t>
            </a:r>
            <a:r>
              <a:rPr lang="en-US" sz="1500" dirty="0" err="1">
                <a:solidFill>
                  <a:schemeClr val="dk1"/>
                </a:solidFill>
              </a:rPr>
              <a:t>cara</a:t>
            </a:r>
            <a:r>
              <a:rPr lang="en-US" sz="1500" dirty="0">
                <a:solidFill>
                  <a:schemeClr val="dk1"/>
                </a:solidFill>
              </a:rPr>
              <a:t> drop </a:t>
            </a:r>
            <a:r>
              <a:rPr lang="en-US" sz="1500" dirty="0" err="1">
                <a:solidFill>
                  <a:schemeClr val="dk1"/>
                </a:solidFill>
              </a:rPr>
              <a:t>kolom</a:t>
            </a:r>
            <a:r>
              <a:rPr lang="en-US" sz="1500" dirty="0">
                <a:solidFill>
                  <a:schemeClr val="dk1"/>
                </a:solidFill>
              </a:rPr>
              <a:t> </a:t>
            </a:r>
            <a:r>
              <a:rPr lang="en-US" sz="1500" dirty="0" err="1">
                <a:solidFill>
                  <a:schemeClr val="dk1"/>
                </a:solidFill>
              </a:rPr>
              <a:t>atau</a:t>
            </a:r>
            <a:r>
              <a:rPr lang="en-US" sz="1500" dirty="0">
                <a:solidFill>
                  <a:schemeClr val="dk1"/>
                </a:solidFill>
              </a:rPr>
              <a:t> </a:t>
            </a:r>
            <a:r>
              <a:rPr lang="en-US" sz="1500" dirty="0" err="1">
                <a:solidFill>
                  <a:schemeClr val="dk1"/>
                </a:solidFill>
              </a:rPr>
              <a:t>mengisi</a:t>
            </a:r>
            <a:r>
              <a:rPr lang="en-US" sz="1500" dirty="0">
                <a:solidFill>
                  <a:schemeClr val="dk1"/>
                </a:solidFill>
              </a:rPr>
              <a:t> </a:t>
            </a:r>
            <a:r>
              <a:rPr lang="en-US" sz="1500" dirty="0" err="1">
                <a:solidFill>
                  <a:schemeClr val="dk1"/>
                </a:solidFill>
              </a:rPr>
              <a:t>dengan</a:t>
            </a:r>
            <a:r>
              <a:rPr lang="en-US" sz="1500" dirty="0">
                <a:solidFill>
                  <a:schemeClr val="dk1"/>
                </a:solidFill>
              </a:rPr>
              <a:t> value yang </a:t>
            </a:r>
            <a:r>
              <a:rPr lang="en-US" sz="1500" dirty="0" err="1">
                <a:solidFill>
                  <a:schemeClr val="dk1"/>
                </a:solidFill>
              </a:rPr>
              <a:t>sesuai</a:t>
            </a:r>
            <a:r>
              <a:rPr lang="en-US" sz="1500" dirty="0">
                <a:solidFill>
                  <a:schemeClr val="dk1"/>
                </a:solidFill>
              </a:rPr>
              <a:t>.</a:t>
            </a:r>
            <a:endParaRPr sz="1500" dirty="0">
              <a:solidFill>
                <a:schemeClr val="dk1"/>
              </a:solidFill>
            </a:endParaRPr>
          </a:p>
        </p:txBody>
      </p:sp>
      <p:pic>
        <p:nvPicPr>
          <p:cNvPr id="12" name="Picture 11">
            <a:extLst>
              <a:ext uri="{FF2B5EF4-FFF2-40B4-BE49-F238E27FC236}">
                <a16:creationId xmlns:a16="http://schemas.microsoft.com/office/drawing/2014/main" id="{D4390731-A2B0-CEA7-5A34-522CEF937924}"/>
              </a:ext>
            </a:extLst>
          </p:cNvPr>
          <p:cNvPicPr>
            <a:picLocks noChangeAspect="1"/>
          </p:cNvPicPr>
          <p:nvPr/>
        </p:nvPicPr>
        <p:blipFill>
          <a:blip r:embed="rId3"/>
          <a:stretch>
            <a:fillRect/>
          </a:stretch>
        </p:blipFill>
        <p:spPr>
          <a:xfrm>
            <a:off x="6183525" y="835865"/>
            <a:ext cx="2907749" cy="4291226"/>
          </a:xfrm>
          <a:prstGeom prst="rect">
            <a:avLst/>
          </a:prstGeom>
        </p:spPr>
      </p:pic>
      <p:sp>
        <p:nvSpPr>
          <p:cNvPr id="13" name="Google Shape;113;p27">
            <a:extLst>
              <a:ext uri="{FF2B5EF4-FFF2-40B4-BE49-F238E27FC236}">
                <a16:creationId xmlns:a16="http://schemas.microsoft.com/office/drawing/2014/main" id="{15816804-3F99-0004-54CC-6DFF5125D17D}"/>
              </a:ext>
            </a:extLst>
          </p:cNvPr>
          <p:cNvSpPr txBox="1">
            <a:spLocks/>
          </p:cNvSpPr>
          <p:nvPr/>
        </p:nvSpPr>
        <p:spPr>
          <a:xfrm>
            <a:off x="0" y="-12175"/>
            <a:ext cx="7866000"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1pPr>
            <a:lvl2pPr marR="0" lvl="1"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9pPr>
          </a:lstStyle>
          <a:p>
            <a:r>
              <a:rPr lang="en-ID" b="1"/>
              <a:t>Data Preprocessing</a:t>
            </a:r>
            <a:endParaRPr lang="en-ID" b="1" dirty="0"/>
          </a:p>
        </p:txBody>
      </p:sp>
      <p:pic>
        <p:nvPicPr>
          <p:cNvPr id="15" name="Picture 14">
            <a:extLst>
              <a:ext uri="{FF2B5EF4-FFF2-40B4-BE49-F238E27FC236}">
                <a16:creationId xmlns:a16="http://schemas.microsoft.com/office/drawing/2014/main" id="{D7DED87C-4E25-7EE4-2152-CEC646F59F45}"/>
              </a:ext>
            </a:extLst>
          </p:cNvPr>
          <p:cNvPicPr>
            <a:picLocks noChangeAspect="1"/>
          </p:cNvPicPr>
          <p:nvPr/>
        </p:nvPicPr>
        <p:blipFill>
          <a:blip r:embed="rId4"/>
          <a:stretch>
            <a:fillRect/>
          </a:stretch>
        </p:blipFill>
        <p:spPr>
          <a:xfrm>
            <a:off x="336075" y="968017"/>
            <a:ext cx="5057775" cy="2219325"/>
          </a:xfrm>
          <a:prstGeom prst="rect">
            <a:avLst/>
          </a:prstGeom>
        </p:spPr>
      </p:pic>
      <p:sp>
        <p:nvSpPr>
          <p:cNvPr id="16" name="Google Shape;115;p27">
            <a:hlinkClick r:id="rId5"/>
            <a:extLst>
              <a:ext uri="{FF2B5EF4-FFF2-40B4-BE49-F238E27FC236}">
                <a16:creationId xmlns:a16="http://schemas.microsoft.com/office/drawing/2014/main" id="{152E2A83-E093-76A0-FFFF-937AC5AE3569}"/>
              </a:ext>
            </a:extLst>
          </p:cNvPr>
          <p:cNvSpPr txBox="1"/>
          <p:nvPr/>
        </p:nvSpPr>
        <p:spPr>
          <a:xfrm>
            <a:off x="-653420" y="47895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jupyter notebook </a:t>
            </a:r>
            <a:r>
              <a:rPr lang="en" sz="1100" dirty="0"/>
              <a:t>disini</a:t>
            </a:r>
            <a:endParaRPr sz="1100" dirty="0">
              <a:solidFill>
                <a:srgbClr val="000000"/>
              </a:solidFill>
            </a:endParaRPr>
          </a:p>
        </p:txBody>
      </p:sp>
    </p:spTree>
    <p:extLst>
      <p:ext uri="{BB962C8B-B14F-4D97-AF65-F5344CB8AC3E}">
        <p14:creationId xmlns:p14="http://schemas.microsoft.com/office/powerpoint/2010/main" val="2411255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228600" y="1049709"/>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Preprocessing</a:t>
            </a:r>
            <a:endParaRPr b="1"/>
          </a:p>
        </p:txBody>
      </p:sp>
      <p:sp>
        <p:nvSpPr>
          <p:cNvPr id="114" name="Google Shape;114;p27"/>
          <p:cNvSpPr txBox="1">
            <a:spLocks noGrp="1"/>
          </p:cNvSpPr>
          <p:nvPr>
            <p:ph type="body" idx="1"/>
          </p:nvPr>
        </p:nvSpPr>
        <p:spPr>
          <a:xfrm>
            <a:off x="0" y="522450"/>
            <a:ext cx="8520600" cy="4098600"/>
          </a:xfrm>
          <a:prstGeom prst="rect">
            <a:avLst/>
          </a:prstGeom>
        </p:spPr>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r>
              <a:rPr lang="en-US" sz="1500" dirty="0">
                <a:solidFill>
                  <a:schemeClr val="dk1"/>
                </a:solidFill>
              </a:rPr>
              <a:t>4. </a:t>
            </a:r>
            <a:r>
              <a:rPr lang="en-US" sz="1500" dirty="0" err="1">
                <a:solidFill>
                  <a:schemeClr val="dk1"/>
                </a:solidFill>
              </a:rPr>
              <a:t>Mengganti</a:t>
            </a:r>
            <a:r>
              <a:rPr lang="en-US" sz="1500" dirty="0">
                <a:solidFill>
                  <a:schemeClr val="dk1"/>
                </a:solidFill>
              </a:rPr>
              <a:t> value yang </a:t>
            </a:r>
            <a:r>
              <a:rPr lang="en-US" sz="1500" dirty="0" err="1">
                <a:solidFill>
                  <a:schemeClr val="dk1"/>
                </a:solidFill>
              </a:rPr>
              <a:t>tidak</a:t>
            </a:r>
            <a:r>
              <a:rPr lang="en-US" sz="1500" dirty="0">
                <a:solidFill>
                  <a:schemeClr val="dk1"/>
                </a:solidFill>
              </a:rPr>
              <a:t> </a:t>
            </a:r>
            <a:r>
              <a:rPr lang="en-US" sz="1500" dirty="0" err="1">
                <a:solidFill>
                  <a:schemeClr val="dk1"/>
                </a:solidFill>
              </a:rPr>
              <a:t>sesuai</a:t>
            </a:r>
            <a:endParaRPr sz="1500" dirty="0">
              <a:solidFill>
                <a:schemeClr val="dk1"/>
              </a:solidFill>
            </a:endParaRPr>
          </a:p>
        </p:txBody>
      </p:sp>
      <p:sp>
        <p:nvSpPr>
          <p:cNvPr id="13" name="Google Shape;113;p27">
            <a:extLst>
              <a:ext uri="{FF2B5EF4-FFF2-40B4-BE49-F238E27FC236}">
                <a16:creationId xmlns:a16="http://schemas.microsoft.com/office/drawing/2014/main" id="{15816804-3F99-0004-54CC-6DFF5125D17D}"/>
              </a:ext>
            </a:extLst>
          </p:cNvPr>
          <p:cNvSpPr txBox="1">
            <a:spLocks/>
          </p:cNvSpPr>
          <p:nvPr/>
        </p:nvSpPr>
        <p:spPr>
          <a:xfrm>
            <a:off x="0" y="-12175"/>
            <a:ext cx="7866000" cy="572700"/>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1pPr>
            <a:lvl2pPr marR="0" lvl="1"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2200"/>
              <a:buFont typeface="Arial"/>
              <a:buNone/>
              <a:defRPr sz="2200" b="0" i="0" u="none" strike="noStrike" cap="none">
                <a:solidFill>
                  <a:schemeClr val="lt1"/>
                </a:solidFill>
                <a:latin typeface="Arial"/>
                <a:ea typeface="Arial"/>
                <a:cs typeface="Arial"/>
                <a:sym typeface="Arial"/>
              </a:defRPr>
            </a:lvl9pPr>
          </a:lstStyle>
          <a:p>
            <a:r>
              <a:rPr lang="en-ID" b="1"/>
              <a:t>Data Preprocessing</a:t>
            </a:r>
            <a:endParaRPr lang="en-ID" b="1" dirty="0"/>
          </a:p>
        </p:txBody>
      </p:sp>
      <p:pic>
        <p:nvPicPr>
          <p:cNvPr id="3" name="Picture 2">
            <a:extLst>
              <a:ext uri="{FF2B5EF4-FFF2-40B4-BE49-F238E27FC236}">
                <a16:creationId xmlns:a16="http://schemas.microsoft.com/office/drawing/2014/main" id="{4218EB7D-B449-D643-5598-C102F41944D8}"/>
              </a:ext>
            </a:extLst>
          </p:cNvPr>
          <p:cNvPicPr>
            <a:picLocks noChangeAspect="1"/>
          </p:cNvPicPr>
          <p:nvPr/>
        </p:nvPicPr>
        <p:blipFill>
          <a:blip r:embed="rId3"/>
          <a:stretch>
            <a:fillRect/>
          </a:stretch>
        </p:blipFill>
        <p:spPr>
          <a:xfrm>
            <a:off x="412801" y="1049709"/>
            <a:ext cx="6238875" cy="3524250"/>
          </a:xfrm>
          <a:prstGeom prst="rect">
            <a:avLst/>
          </a:prstGeom>
        </p:spPr>
      </p:pic>
      <p:sp>
        <p:nvSpPr>
          <p:cNvPr id="4" name="Google Shape;115;p27">
            <a:hlinkClick r:id="rId4"/>
            <a:extLst>
              <a:ext uri="{FF2B5EF4-FFF2-40B4-BE49-F238E27FC236}">
                <a16:creationId xmlns:a16="http://schemas.microsoft.com/office/drawing/2014/main" id="{DD10CA8E-1B2E-DC1B-55BD-484DDDD72CDC}"/>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Untuk selengkapnya, dapat melihat jupyter notebook </a:t>
            </a:r>
            <a:r>
              <a:rPr lang="en" sz="1100" dirty="0"/>
              <a:t>disini</a:t>
            </a:r>
            <a:endParaRPr sz="1100" dirty="0">
              <a:solidFill>
                <a:srgbClr val="000000"/>
              </a:solidFill>
            </a:endParaRPr>
          </a:p>
        </p:txBody>
      </p:sp>
    </p:spTree>
    <p:extLst>
      <p:ext uri="{BB962C8B-B14F-4D97-AF65-F5344CB8AC3E}">
        <p14:creationId xmlns:p14="http://schemas.microsoft.com/office/powerpoint/2010/main" val="1591170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a:latin typeface="Roboto"/>
                <a:ea typeface="Roboto"/>
                <a:cs typeface="Roboto"/>
                <a:sym typeface="Roboto"/>
              </a:rPr>
              <a:t>Monthly Hotel Booking Analysis Based on Hotel Type</a:t>
            </a:r>
            <a:endParaRPr sz="1798">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sz="1500" dirty="0">
              <a:solidFill>
                <a:schemeClr val="dk1"/>
              </a:solidFill>
            </a:endParaRPr>
          </a:p>
        </p:txBody>
      </p:sp>
      <p:pic>
        <p:nvPicPr>
          <p:cNvPr id="1030" name="Picture 6">
            <a:extLst>
              <a:ext uri="{FF2B5EF4-FFF2-40B4-BE49-F238E27FC236}">
                <a16:creationId xmlns:a16="http://schemas.microsoft.com/office/drawing/2014/main" id="{1D8FE2BA-E445-99A8-B83B-DE7F6F56C1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60375"/>
            <a:ext cx="8520600" cy="42124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48289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a:latin typeface="Roboto"/>
                <a:ea typeface="Roboto"/>
                <a:cs typeface="Roboto"/>
                <a:sym typeface="Roboto"/>
              </a:rPr>
              <a:t>Monthly Hotel Booking Analysis Based on Hotel Type</a:t>
            </a:r>
            <a:endParaRPr sz="1798">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fontScale="92500"/>
          </a:bodyPr>
          <a:lstStyle/>
          <a:p>
            <a:pPr marL="285750" indent="-285750">
              <a:spcAft>
                <a:spcPts val="1200"/>
              </a:spcAft>
            </a:pPr>
            <a:r>
              <a:rPr lang="en-US" sz="1500" dirty="0">
                <a:solidFill>
                  <a:schemeClr val="dk1"/>
                </a:solidFill>
              </a:rPr>
              <a:t>Monthly Total order </a:t>
            </a:r>
            <a:r>
              <a:rPr lang="en-US" sz="1500" dirty="0" err="1">
                <a:solidFill>
                  <a:schemeClr val="dk1"/>
                </a:solidFill>
              </a:rPr>
              <a:t>memili</a:t>
            </a:r>
            <a:r>
              <a:rPr lang="en-US" sz="1500" dirty="0">
                <a:solidFill>
                  <a:schemeClr val="dk1"/>
                </a:solidFill>
              </a:rPr>
              <a:t> trend yang </a:t>
            </a:r>
            <a:r>
              <a:rPr lang="en-US" sz="1500" dirty="0" err="1">
                <a:solidFill>
                  <a:schemeClr val="dk1"/>
                </a:solidFill>
              </a:rPr>
              <a:t>meningkat</a:t>
            </a:r>
            <a:r>
              <a:rPr lang="en-US" sz="1500" dirty="0">
                <a:solidFill>
                  <a:schemeClr val="dk1"/>
                </a:solidFill>
              </a:rPr>
              <a:t> </a:t>
            </a:r>
            <a:r>
              <a:rPr lang="en-US" sz="1500" dirty="0" err="1">
                <a:solidFill>
                  <a:schemeClr val="dk1"/>
                </a:solidFill>
              </a:rPr>
              <a:t>setiap</a:t>
            </a:r>
            <a:r>
              <a:rPr lang="en-US" sz="1500" dirty="0">
                <a:solidFill>
                  <a:schemeClr val="dk1"/>
                </a:solidFill>
              </a:rPr>
              <a:t> </a:t>
            </a:r>
            <a:r>
              <a:rPr lang="en-US" sz="1500" dirty="0" err="1">
                <a:solidFill>
                  <a:schemeClr val="dk1"/>
                </a:solidFill>
              </a:rPr>
              <a:t>tahunnya</a:t>
            </a:r>
            <a:r>
              <a:rPr lang="en-US" sz="1500" dirty="0">
                <a:solidFill>
                  <a:schemeClr val="dk1"/>
                </a:solidFill>
              </a:rPr>
              <a:t> </a:t>
            </a:r>
            <a:r>
              <a:rPr lang="en-US" sz="1500" dirty="0" err="1">
                <a:solidFill>
                  <a:schemeClr val="dk1"/>
                </a:solidFill>
              </a:rPr>
              <a:t>untuk</a:t>
            </a:r>
            <a:r>
              <a:rPr lang="en-US" sz="1500" dirty="0">
                <a:solidFill>
                  <a:schemeClr val="dk1"/>
                </a:solidFill>
              </a:rPr>
              <a:t> City Hotel, </a:t>
            </a:r>
            <a:r>
              <a:rPr lang="en-US" sz="1500" dirty="0" err="1">
                <a:solidFill>
                  <a:schemeClr val="dk1"/>
                </a:solidFill>
              </a:rPr>
              <a:t>sedangkan</a:t>
            </a:r>
            <a:r>
              <a:rPr lang="en-US" sz="1500" dirty="0">
                <a:solidFill>
                  <a:schemeClr val="dk1"/>
                </a:solidFill>
              </a:rPr>
              <a:t> </a:t>
            </a:r>
            <a:r>
              <a:rPr lang="en-US" sz="1500" dirty="0" err="1">
                <a:solidFill>
                  <a:schemeClr val="dk1"/>
                </a:solidFill>
              </a:rPr>
              <a:t>tren</a:t>
            </a:r>
            <a:r>
              <a:rPr lang="en-US" sz="1500" dirty="0">
                <a:solidFill>
                  <a:schemeClr val="dk1"/>
                </a:solidFill>
              </a:rPr>
              <a:t> yang </a:t>
            </a:r>
            <a:r>
              <a:rPr lang="en-US" sz="1500" dirty="0" err="1">
                <a:solidFill>
                  <a:schemeClr val="dk1"/>
                </a:solidFill>
              </a:rPr>
              <a:t>tidak</a:t>
            </a:r>
            <a:r>
              <a:rPr lang="en-US" sz="1500" dirty="0">
                <a:solidFill>
                  <a:schemeClr val="dk1"/>
                </a:solidFill>
              </a:rPr>
              <a:t> </a:t>
            </a:r>
            <a:r>
              <a:rPr lang="en-US" sz="1500" dirty="0" err="1">
                <a:solidFill>
                  <a:schemeClr val="dk1"/>
                </a:solidFill>
              </a:rPr>
              <a:t>berubah</a:t>
            </a:r>
            <a:r>
              <a:rPr lang="en-US" sz="1500" dirty="0">
                <a:solidFill>
                  <a:schemeClr val="dk1"/>
                </a:solidFill>
              </a:rPr>
              <a:t> </a:t>
            </a:r>
            <a:r>
              <a:rPr lang="en-US" sz="1500" dirty="0" err="1">
                <a:solidFill>
                  <a:schemeClr val="dk1"/>
                </a:solidFill>
              </a:rPr>
              <a:t>signifikan</a:t>
            </a:r>
            <a:r>
              <a:rPr lang="en-US" sz="1500" dirty="0">
                <a:solidFill>
                  <a:schemeClr val="dk1"/>
                </a:solidFill>
              </a:rPr>
              <a:t> </a:t>
            </a:r>
            <a:r>
              <a:rPr lang="en-US" sz="1500" dirty="0" err="1">
                <a:solidFill>
                  <a:schemeClr val="dk1"/>
                </a:solidFill>
              </a:rPr>
              <a:t>bagi</a:t>
            </a:r>
            <a:r>
              <a:rPr lang="en-US" sz="1500" dirty="0">
                <a:solidFill>
                  <a:schemeClr val="dk1"/>
                </a:solidFill>
              </a:rPr>
              <a:t> Resort Hotel</a:t>
            </a:r>
          </a:p>
          <a:p>
            <a:pPr marL="285750" indent="-285750">
              <a:spcAft>
                <a:spcPts val="1200"/>
              </a:spcAft>
            </a:pPr>
            <a:r>
              <a:rPr lang="en-US" sz="1500" dirty="0">
                <a:solidFill>
                  <a:schemeClr val="dk1"/>
                </a:solidFill>
              </a:rPr>
              <a:t>City Hotel </a:t>
            </a:r>
            <a:r>
              <a:rPr lang="en-US" sz="1500" dirty="0" err="1">
                <a:solidFill>
                  <a:schemeClr val="dk1"/>
                </a:solidFill>
              </a:rPr>
              <a:t>memiliki</a:t>
            </a:r>
            <a:r>
              <a:rPr lang="en-US" sz="1500" dirty="0">
                <a:solidFill>
                  <a:schemeClr val="dk1"/>
                </a:solidFill>
              </a:rPr>
              <a:t> Monthly Total Order </a:t>
            </a:r>
            <a:r>
              <a:rPr lang="en-US" sz="1500" dirty="0" err="1">
                <a:solidFill>
                  <a:schemeClr val="dk1"/>
                </a:solidFill>
              </a:rPr>
              <a:t>lebih</a:t>
            </a:r>
            <a:r>
              <a:rPr lang="en-US" sz="1500" dirty="0">
                <a:solidFill>
                  <a:schemeClr val="dk1"/>
                </a:solidFill>
              </a:rPr>
              <a:t> </a:t>
            </a:r>
            <a:r>
              <a:rPr lang="en-US" sz="1500" dirty="0" err="1">
                <a:solidFill>
                  <a:schemeClr val="dk1"/>
                </a:solidFill>
              </a:rPr>
              <a:t>tinggi</a:t>
            </a:r>
            <a:r>
              <a:rPr lang="en-US" sz="1500" dirty="0">
                <a:solidFill>
                  <a:schemeClr val="dk1"/>
                </a:solidFill>
              </a:rPr>
              <a:t> </a:t>
            </a:r>
            <a:r>
              <a:rPr lang="en-US" sz="1500" dirty="0" err="1">
                <a:solidFill>
                  <a:schemeClr val="dk1"/>
                </a:solidFill>
              </a:rPr>
              <a:t>dibandingkan</a:t>
            </a:r>
            <a:r>
              <a:rPr lang="en-US" sz="1500" dirty="0">
                <a:solidFill>
                  <a:schemeClr val="dk1"/>
                </a:solidFill>
              </a:rPr>
              <a:t> Resort Hotel</a:t>
            </a:r>
          </a:p>
          <a:p>
            <a:pPr marL="285750" indent="-285750">
              <a:spcAft>
                <a:spcPts val="1200"/>
              </a:spcAft>
            </a:pPr>
            <a:r>
              <a:rPr lang="en-US" sz="1500" dirty="0">
                <a:solidFill>
                  <a:schemeClr val="dk1"/>
                </a:solidFill>
              </a:rPr>
              <a:t>Resort hotel </a:t>
            </a:r>
            <a:r>
              <a:rPr lang="en-US" sz="1500" dirty="0" err="1">
                <a:solidFill>
                  <a:schemeClr val="dk1"/>
                </a:solidFill>
              </a:rPr>
              <a:t>memiliki</a:t>
            </a:r>
            <a:r>
              <a:rPr lang="en-US" sz="1500" dirty="0">
                <a:solidFill>
                  <a:schemeClr val="dk1"/>
                </a:solidFill>
              </a:rPr>
              <a:t> total order paling </a:t>
            </a:r>
            <a:r>
              <a:rPr lang="en-US" sz="1500" dirty="0" err="1">
                <a:solidFill>
                  <a:schemeClr val="dk1"/>
                </a:solidFill>
              </a:rPr>
              <a:t>kecil</a:t>
            </a:r>
            <a:r>
              <a:rPr lang="en-US" sz="1500" dirty="0">
                <a:solidFill>
                  <a:schemeClr val="dk1"/>
                </a:solidFill>
              </a:rPr>
              <a:t> pada </a:t>
            </a:r>
            <a:r>
              <a:rPr lang="en-US" sz="1500" dirty="0" err="1">
                <a:solidFill>
                  <a:schemeClr val="dk1"/>
                </a:solidFill>
              </a:rPr>
              <a:t>bulan</a:t>
            </a:r>
            <a:r>
              <a:rPr lang="en-US" sz="1500" dirty="0">
                <a:solidFill>
                  <a:schemeClr val="dk1"/>
                </a:solidFill>
              </a:rPr>
              <a:t> </a:t>
            </a:r>
            <a:r>
              <a:rPr lang="en-US" sz="1500" dirty="0" err="1">
                <a:solidFill>
                  <a:schemeClr val="dk1"/>
                </a:solidFill>
              </a:rPr>
              <a:t>Maret</a:t>
            </a:r>
            <a:r>
              <a:rPr lang="en-US" sz="1500" dirty="0">
                <a:solidFill>
                  <a:schemeClr val="dk1"/>
                </a:solidFill>
              </a:rPr>
              <a:t> 2018, </a:t>
            </a:r>
            <a:r>
              <a:rPr lang="en-US" sz="1500" dirty="0" err="1">
                <a:solidFill>
                  <a:schemeClr val="dk1"/>
                </a:solidFill>
              </a:rPr>
              <a:t>diperkirakan</a:t>
            </a:r>
            <a:r>
              <a:rPr lang="en-US" sz="1500" dirty="0">
                <a:solidFill>
                  <a:schemeClr val="dk1"/>
                </a:solidFill>
              </a:rPr>
              <a:t> </a:t>
            </a:r>
            <a:r>
              <a:rPr lang="en-US" sz="1500" dirty="0" err="1">
                <a:solidFill>
                  <a:schemeClr val="dk1"/>
                </a:solidFill>
              </a:rPr>
              <a:t>karena</a:t>
            </a:r>
            <a:r>
              <a:rPr lang="en-US" sz="1500" dirty="0">
                <a:solidFill>
                  <a:schemeClr val="dk1"/>
                </a:solidFill>
              </a:rPr>
              <a:t> </a:t>
            </a:r>
            <a:r>
              <a:rPr lang="en-US" sz="1500" dirty="0" err="1">
                <a:solidFill>
                  <a:schemeClr val="dk1"/>
                </a:solidFill>
              </a:rPr>
              <a:t>musim</a:t>
            </a:r>
            <a:r>
              <a:rPr lang="en-US" sz="1500" dirty="0">
                <a:solidFill>
                  <a:schemeClr val="dk1"/>
                </a:solidFill>
              </a:rPr>
              <a:t> </a:t>
            </a:r>
            <a:r>
              <a:rPr lang="en-US" sz="1500" dirty="0" err="1">
                <a:solidFill>
                  <a:schemeClr val="dk1"/>
                </a:solidFill>
              </a:rPr>
              <a:t>masuk</a:t>
            </a:r>
            <a:r>
              <a:rPr lang="en-US" sz="1500" dirty="0">
                <a:solidFill>
                  <a:schemeClr val="dk1"/>
                </a:solidFill>
              </a:rPr>
              <a:t> </a:t>
            </a:r>
            <a:r>
              <a:rPr lang="en-US" sz="1500" dirty="0" err="1">
                <a:solidFill>
                  <a:schemeClr val="dk1"/>
                </a:solidFill>
              </a:rPr>
              <a:t>sekolah</a:t>
            </a:r>
            <a:r>
              <a:rPr lang="en-US" sz="1500" dirty="0">
                <a:solidFill>
                  <a:schemeClr val="dk1"/>
                </a:solidFill>
              </a:rPr>
              <a:t> yang </a:t>
            </a:r>
            <a:r>
              <a:rPr lang="en-US" sz="1500" dirty="0" err="1">
                <a:solidFill>
                  <a:schemeClr val="dk1"/>
                </a:solidFill>
              </a:rPr>
              <a:t>menyebabkan</a:t>
            </a:r>
            <a:r>
              <a:rPr lang="en-US" sz="1500" dirty="0">
                <a:solidFill>
                  <a:schemeClr val="dk1"/>
                </a:solidFill>
              </a:rPr>
              <a:t> </a:t>
            </a:r>
            <a:r>
              <a:rPr lang="en-US" sz="1500" dirty="0" err="1">
                <a:solidFill>
                  <a:schemeClr val="dk1"/>
                </a:solidFill>
              </a:rPr>
              <a:t>pengunjung</a:t>
            </a:r>
            <a:r>
              <a:rPr lang="en-US" sz="1500" dirty="0">
                <a:solidFill>
                  <a:schemeClr val="dk1"/>
                </a:solidFill>
              </a:rPr>
              <a:t> </a:t>
            </a:r>
            <a:r>
              <a:rPr lang="en-US" sz="1500" dirty="0" err="1">
                <a:solidFill>
                  <a:schemeClr val="dk1"/>
                </a:solidFill>
              </a:rPr>
              <a:t>berkurang</a:t>
            </a:r>
            <a:endParaRPr lang="en-US" sz="1500" dirty="0">
              <a:solidFill>
                <a:schemeClr val="dk1"/>
              </a:solidFill>
            </a:endParaRPr>
          </a:p>
          <a:p>
            <a:pPr marL="285750" indent="-285750">
              <a:spcAft>
                <a:spcPts val="1200"/>
              </a:spcAft>
            </a:pPr>
            <a:r>
              <a:rPr lang="en-US" sz="1500" dirty="0">
                <a:solidFill>
                  <a:schemeClr val="dk1"/>
                </a:solidFill>
              </a:rPr>
              <a:t>City hotel juga </a:t>
            </a:r>
            <a:r>
              <a:rPr lang="en-US" sz="1500" dirty="0" err="1">
                <a:solidFill>
                  <a:schemeClr val="dk1"/>
                </a:solidFill>
              </a:rPr>
              <a:t>mengalami</a:t>
            </a:r>
            <a:r>
              <a:rPr lang="en-US" sz="1500" dirty="0">
                <a:solidFill>
                  <a:schemeClr val="dk1"/>
                </a:solidFill>
              </a:rPr>
              <a:t> </a:t>
            </a:r>
            <a:r>
              <a:rPr lang="en-US" sz="1500" dirty="0" err="1">
                <a:solidFill>
                  <a:schemeClr val="dk1"/>
                </a:solidFill>
              </a:rPr>
              <a:t>hal</a:t>
            </a:r>
            <a:r>
              <a:rPr lang="en-US" sz="1500" dirty="0">
                <a:solidFill>
                  <a:schemeClr val="dk1"/>
                </a:solidFill>
              </a:rPr>
              <a:t> yang </a:t>
            </a:r>
            <a:r>
              <a:rPr lang="en-US" sz="1500" dirty="0" err="1">
                <a:solidFill>
                  <a:schemeClr val="dk1"/>
                </a:solidFill>
              </a:rPr>
              <a:t>sama</a:t>
            </a:r>
            <a:r>
              <a:rPr lang="en-US" sz="1500" dirty="0">
                <a:solidFill>
                  <a:schemeClr val="dk1"/>
                </a:solidFill>
              </a:rPr>
              <a:t>, total order paling </a:t>
            </a:r>
            <a:r>
              <a:rPr lang="en-US" sz="1500" dirty="0" err="1">
                <a:solidFill>
                  <a:schemeClr val="dk1"/>
                </a:solidFill>
              </a:rPr>
              <a:t>kecil</a:t>
            </a:r>
            <a:r>
              <a:rPr lang="en-US" sz="1500" dirty="0">
                <a:solidFill>
                  <a:schemeClr val="dk1"/>
                </a:solidFill>
              </a:rPr>
              <a:t> pada </a:t>
            </a:r>
            <a:r>
              <a:rPr lang="en-US" sz="1500" dirty="0" err="1">
                <a:solidFill>
                  <a:schemeClr val="dk1"/>
                </a:solidFill>
              </a:rPr>
              <a:t>bulan</a:t>
            </a:r>
            <a:r>
              <a:rPr lang="en-US" sz="1500" dirty="0">
                <a:solidFill>
                  <a:schemeClr val="dk1"/>
                </a:solidFill>
              </a:rPr>
              <a:t> </a:t>
            </a:r>
            <a:r>
              <a:rPr lang="en-US" sz="1500" dirty="0" err="1">
                <a:solidFill>
                  <a:schemeClr val="dk1"/>
                </a:solidFill>
              </a:rPr>
              <a:t>Maret</a:t>
            </a:r>
            <a:r>
              <a:rPr lang="en-US" sz="1500" dirty="0">
                <a:solidFill>
                  <a:schemeClr val="dk1"/>
                </a:solidFill>
              </a:rPr>
              <a:t> </a:t>
            </a:r>
            <a:r>
              <a:rPr lang="en-US" sz="1500" dirty="0" err="1">
                <a:solidFill>
                  <a:schemeClr val="dk1"/>
                </a:solidFill>
              </a:rPr>
              <a:t>tahun</a:t>
            </a:r>
            <a:r>
              <a:rPr lang="en-US" sz="1500" dirty="0">
                <a:solidFill>
                  <a:schemeClr val="dk1"/>
                </a:solidFill>
              </a:rPr>
              <a:t> 2018 dan 2019, </a:t>
            </a:r>
            <a:r>
              <a:rPr lang="en-US" sz="1500" dirty="0" err="1">
                <a:solidFill>
                  <a:schemeClr val="dk1"/>
                </a:solidFill>
              </a:rPr>
              <a:t>diperkirakan</a:t>
            </a:r>
            <a:r>
              <a:rPr lang="en-US" sz="1500" dirty="0">
                <a:solidFill>
                  <a:schemeClr val="dk1"/>
                </a:solidFill>
              </a:rPr>
              <a:t> </a:t>
            </a:r>
            <a:r>
              <a:rPr lang="en-US" sz="1500" dirty="0" err="1">
                <a:solidFill>
                  <a:schemeClr val="dk1"/>
                </a:solidFill>
              </a:rPr>
              <a:t>karena</a:t>
            </a:r>
            <a:r>
              <a:rPr lang="en-US" sz="1500" dirty="0">
                <a:solidFill>
                  <a:schemeClr val="dk1"/>
                </a:solidFill>
              </a:rPr>
              <a:t> </a:t>
            </a:r>
            <a:r>
              <a:rPr lang="en-US" sz="1500" dirty="0" err="1">
                <a:solidFill>
                  <a:schemeClr val="dk1"/>
                </a:solidFill>
              </a:rPr>
              <a:t>musim</a:t>
            </a:r>
            <a:r>
              <a:rPr lang="en-US" sz="1500" dirty="0">
                <a:solidFill>
                  <a:schemeClr val="dk1"/>
                </a:solidFill>
              </a:rPr>
              <a:t> </a:t>
            </a:r>
            <a:r>
              <a:rPr lang="en-US" sz="1500" dirty="0" err="1">
                <a:solidFill>
                  <a:schemeClr val="dk1"/>
                </a:solidFill>
              </a:rPr>
              <a:t>masuk</a:t>
            </a:r>
            <a:r>
              <a:rPr lang="en-US" sz="1500" dirty="0">
                <a:solidFill>
                  <a:schemeClr val="dk1"/>
                </a:solidFill>
              </a:rPr>
              <a:t> </a:t>
            </a:r>
            <a:r>
              <a:rPr lang="en-US" sz="1500" dirty="0" err="1">
                <a:solidFill>
                  <a:schemeClr val="dk1"/>
                </a:solidFill>
              </a:rPr>
              <a:t>sekolah</a:t>
            </a:r>
            <a:r>
              <a:rPr lang="en-US" sz="1500" dirty="0">
                <a:solidFill>
                  <a:schemeClr val="dk1"/>
                </a:solidFill>
              </a:rPr>
              <a:t> yang </a:t>
            </a:r>
            <a:r>
              <a:rPr lang="en-US" sz="1500" dirty="0" err="1">
                <a:solidFill>
                  <a:schemeClr val="dk1"/>
                </a:solidFill>
              </a:rPr>
              <a:t>menyebabkan</a:t>
            </a:r>
            <a:r>
              <a:rPr lang="en-US" sz="1500" dirty="0">
                <a:solidFill>
                  <a:schemeClr val="dk1"/>
                </a:solidFill>
              </a:rPr>
              <a:t> </a:t>
            </a:r>
            <a:r>
              <a:rPr lang="en-US" sz="1500" dirty="0" err="1">
                <a:solidFill>
                  <a:schemeClr val="dk1"/>
                </a:solidFill>
              </a:rPr>
              <a:t>pengunjung</a:t>
            </a:r>
            <a:r>
              <a:rPr lang="en-US" sz="1500" dirty="0">
                <a:solidFill>
                  <a:schemeClr val="dk1"/>
                </a:solidFill>
              </a:rPr>
              <a:t> </a:t>
            </a:r>
            <a:r>
              <a:rPr lang="en-US" sz="1500" dirty="0" err="1">
                <a:solidFill>
                  <a:schemeClr val="dk1"/>
                </a:solidFill>
              </a:rPr>
              <a:t>berkurang</a:t>
            </a:r>
            <a:endParaRPr lang="en-US" sz="1500" dirty="0">
              <a:solidFill>
                <a:schemeClr val="dk1"/>
              </a:solidFill>
            </a:endParaRPr>
          </a:p>
          <a:p>
            <a:pPr marL="285750" indent="-285750">
              <a:spcAft>
                <a:spcPts val="1200"/>
              </a:spcAft>
            </a:pPr>
            <a:r>
              <a:rPr lang="en-US" sz="1500" dirty="0">
                <a:solidFill>
                  <a:schemeClr val="dk1"/>
                </a:solidFill>
              </a:rPr>
              <a:t>Resort hotel </a:t>
            </a:r>
            <a:r>
              <a:rPr lang="en-US" sz="1500" dirty="0" err="1">
                <a:solidFill>
                  <a:schemeClr val="dk1"/>
                </a:solidFill>
              </a:rPr>
              <a:t>memiliki</a:t>
            </a:r>
            <a:r>
              <a:rPr lang="en-US" sz="1500" dirty="0">
                <a:solidFill>
                  <a:schemeClr val="dk1"/>
                </a:solidFill>
              </a:rPr>
              <a:t> total order paling </a:t>
            </a:r>
            <a:r>
              <a:rPr lang="en-US" sz="1500" dirty="0" err="1">
                <a:solidFill>
                  <a:schemeClr val="dk1"/>
                </a:solidFill>
              </a:rPr>
              <a:t>tinggi</a:t>
            </a:r>
            <a:r>
              <a:rPr lang="en-US" sz="1500" dirty="0">
                <a:solidFill>
                  <a:schemeClr val="dk1"/>
                </a:solidFill>
              </a:rPr>
              <a:t> pada </a:t>
            </a:r>
            <a:r>
              <a:rPr lang="en-US" sz="1500" dirty="0" err="1">
                <a:solidFill>
                  <a:schemeClr val="dk1"/>
                </a:solidFill>
              </a:rPr>
              <a:t>bulan</a:t>
            </a:r>
            <a:r>
              <a:rPr lang="en-US" sz="1500" dirty="0">
                <a:solidFill>
                  <a:schemeClr val="dk1"/>
                </a:solidFill>
              </a:rPr>
              <a:t> </a:t>
            </a:r>
            <a:r>
              <a:rPr lang="en-US" sz="1500" dirty="0" err="1">
                <a:solidFill>
                  <a:schemeClr val="dk1"/>
                </a:solidFill>
              </a:rPr>
              <a:t>Oktober</a:t>
            </a:r>
            <a:r>
              <a:rPr lang="en-US" sz="1500" dirty="0">
                <a:solidFill>
                  <a:schemeClr val="dk1"/>
                </a:solidFill>
              </a:rPr>
              <a:t> dan </a:t>
            </a:r>
            <a:r>
              <a:rPr lang="en-US" sz="1500" dirty="0" err="1">
                <a:solidFill>
                  <a:schemeClr val="dk1"/>
                </a:solidFill>
              </a:rPr>
              <a:t>Desember</a:t>
            </a:r>
            <a:r>
              <a:rPr lang="en-US" sz="1500" dirty="0">
                <a:solidFill>
                  <a:schemeClr val="dk1"/>
                </a:solidFill>
              </a:rPr>
              <a:t> </a:t>
            </a:r>
            <a:r>
              <a:rPr lang="en-US" sz="1500" dirty="0" err="1">
                <a:solidFill>
                  <a:schemeClr val="dk1"/>
                </a:solidFill>
              </a:rPr>
              <a:t>tahun</a:t>
            </a:r>
            <a:r>
              <a:rPr lang="en-US" sz="1500" dirty="0">
                <a:solidFill>
                  <a:schemeClr val="dk1"/>
                </a:solidFill>
              </a:rPr>
              <a:t> 2008, </a:t>
            </a:r>
            <a:r>
              <a:rPr lang="en-US" sz="1500" dirty="0" err="1">
                <a:solidFill>
                  <a:schemeClr val="dk1"/>
                </a:solidFill>
              </a:rPr>
              <a:t>diperkirakan</a:t>
            </a:r>
            <a:r>
              <a:rPr lang="en-US" sz="1500" dirty="0">
                <a:solidFill>
                  <a:schemeClr val="dk1"/>
                </a:solidFill>
              </a:rPr>
              <a:t> </a:t>
            </a:r>
            <a:r>
              <a:rPr lang="en-US" sz="1500" dirty="0" err="1">
                <a:solidFill>
                  <a:schemeClr val="dk1"/>
                </a:solidFill>
              </a:rPr>
              <a:t>karena</a:t>
            </a:r>
            <a:r>
              <a:rPr lang="en-US" sz="1500" dirty="0">
                <a:solidFill>
                  <a:schemeClr val="dk1"/>
                </a:solidFill>
              </a:rPr>
              <a:t> </a:t>
            </a:r>
            <a:r>
              <a:rPr lang="en-US" sz="1500" dirty="0" err="1">
                <a:solidFill>
                  <a:schemeClr val="dk1"/>
                </a:solidFill>
              </a:rPr>
              <a:t>musim</a:t>
            </a:r>
            <a:r>
              <a:rPr lang="en-US" sz="1500" dirty="0">
                <a:solidFill>
                  <a:schemeClr val="dk1"/>
                </a:solidFill>
              </a:rPr>
              <a:t> </a:t>
            </a:r>
            <a:r>
              <a:rPr lang="en-US" sz="1500" dirty="0" err="1">
                <a:solidFill>
                  <a:schemeClr val="dk1"/>
                </a:solidFill>
              </a:rPr>
              <a:t>liburan</a:t>
            </a:r>
            <a:r>
              <a:rPr lang="en-US" sz="1500" dirty="0">
                <a:solidFill>
                  <a:schemeClr val="dk1"/>
                </a:solidFill>
              </a:rPr>
              <a:t> yang </a:t>
            </a:r>
            <a:r>
              <a:rPr lang="en-US" sz="1500" dirty="0" err="1">
                <a:solidFill>
                  <a:schemeClr val="dk1"/>
                </a:solidFill>
              </a:rPr>
              <a:t>menyebabkan</a:t>
            </a:r>
            <a:r>
              <a:rPr lang="en-US" sz="1500" dirty="0">
                <a:solidFill>
                  <a:schemeClr val="dk1"/>
                </a:solidFill>
              </a:rPr>
              <a:t> </a:t>
            </a:r>
            <a:r>
              <a:rPr lang="en-US" sz="1500" dirty="0" err="1">
                <a:solidFill>
                  <a:schemeClr val="dk1"/>
                </a:solidFill>
              </a:rPr>
              <a:t>pengunjung</a:t>
            </a:r>
            <a:r>
              <a:rPr lang="en-US" sz="1500" dirty="0">
                <a:solidFill>
                  <a:schemeClr val="dk1"/>
                </a:solidFill>
              </a:rPr>
              <a:t> </a:t>
            </a:r>
            <a:r>
              <a:rPr lang="en-US" sz="1500" dirty="0" err="1">
                <a:solidFill>
                  <a:schemeClr val="dk1"/>
                </a:solidFill>
              </a:rPr>
              <a:t>bertambah</a:t>
            </a:r>
            <a:endParaRPr lang="en-US" sz="1500" dirty="0">
              <a:solidFill>
                <a:schemeClr val="dk1"/>
              </a:solidFill>
            </a:endParaRPr>
          </a:p>
          <a:p>
            <a:pPr marL="285750" indent="-285750">
              <a:spcAft>
                <a:spcPts val="1200"/>
              </a:spcAft>
            </a:pPr>
            <a:r>
              <a:rPr lang="en-US" sz="1500" dirty="0">
                <a:solidFill>
                  <a:schemeClr val="dk1"/>
                </a:solidFill>
              </a:rPr>
              <a:t>City hotel juga </a:t>
            </a:r>
            <a:r>
              <a:rPr lang="en-US" sz="1500" dirty="0" err="1">
                <a:solidFill>
                  <a:schemeClr val="dk1"/>
                </a:solidFill>
              </a:rPr>
              <a:t>mengalami</a:t>
            </a:r>
            <a:r>
              <a:rPr lang="en-US" sz="1500" dirty="0">
                <a:solidFill>
                  <a:schemeClr val="dk1"/>
                </a:solidFill>
              </a:rPr>
              <a:t> </a:t>
            </a:r>
            <a:r>
              <a:rPr lang="en-US" sz="1500" dirty="0" err="1">
                <a:solidFill>
                  <a:schemeClr val="dk1"/>
                </a:solidFill>
              </a:rPr>
              <a:t>hal</a:t>
            </a:r>
            <a:r>
              <a:rPr lang="en-US" sz="1500" dirty="0">
                <a:solidFill>
                  <a:schemeClr val="dk1"/>
                </a:solidFill>
              </a:rPr>
              <a:t> yang </a:t>
            </a:r>
            <a:r>
              <a:rPr lang="en-US" sz="1500" dirty="0" err="1">
                <a:solidFill>
                  <a:schemeClr val="dk1"/>
                </a:solidFill>
              </a:rPr>
              <a:t>sama</a:t>
            </a:r>
            <a:r>
              <a:rPr lang="en-US" sz="1500" dirty="0">
                <a:solidFill>
                  <a:schemeClr val="dk1"/>
                </a:solidFill>
              </a:rPr>
              <a:t>, total order paling </a:t>
            </a:r>
            <a:r>
              <a:rPr lang="en-US" sz="1500" dirty="0" err="1">
                <a:solidFill>
                  <a:schemeClr val="dk1"/>
                </a:solidFill>
              </a:rPr>
              <a:t>kecil</a:t>
            </a:r>
            <a:r>
              <a:rPr lang="en-US" sz="1500" dirty="0">
                <a:solidFill>
                  <a:schemeClr val="dk1"/>
                </a:solidFill>
              </a:rPr>
              <a:t> pada </a:t>
            </a:r>
            <a:r>
              <a:rPr lang="en-US" sz="1500" dirty="0" err="1">
                <a:solidFill>
                  <a:schemeClr val="dk1"/>
                </a:solidFill>
              </a:rPr>
              <a:t>bulan</a:t>
            </a:r>
            <a:r>
              <a:rPr lang="en-US" sz="1500" dirty="0">
                <a:solidFill>
                  <a:schemeClr val="dk1"/>
                </a:solidFill>
              </a:rPr>
              <a:t> </a:t>
            </a:r>
            <a:r>
              <a:rPr lang="en-US" sz="1500" dirty="0" err="1">
                <a:solidFill>
                  <a:schemeClr val="dk1"/>
                </a:solidFill>
              </a:rPr>
              <a:t>Oktober</a:t>
            </a:r>
            <a:r>
              <a:rPr lang="en-US" sz="1500" dirty="0">
                <a:solidFill>
                  <a:schemeClr val="dk1"/>
                </a:solidFill>
              </a:rPr>
              <a:t> </a:t>
            </a:r>
            <a:r>
              <a:rPr lang="en-US" sz="1500" dirty="0" err="1">
                <a:solidFill>
                  <a:schemeClr val="dk1"/>
                </a:solidFill>
              </a:rPr>
              <a:t>tahun</a:t>
            </a:r>
            <a:r>
              <a:rPr lang="en-US" sz="1500" dirty="0">
                <a:solidFill>
                  <a:schemeClr val="dk1"/>
                </a:solidFill>
              </a:rPr>
              <a:t> 2018, dan </a:t>
            </a:r>
            <a:r>
              <a:rPr lang="en-US" sz="1500" dirty="0" err="1">
                <a:solidFill>
                  <a:schemeClr val="dk1"/>
                </a:solidFill>
              </a:rPr>
              <a:t>bulan</a:t>
            </a:r>
            <a:r>
              <a:rPr lang="en-US" sz="1500" dirty="0">
                <a:solidFill>
                  <a:schemeClr val="dk1"/>
                </a:solidFill>
              </a:rPr>
              <a:t> </a:t>
            </a:r>
            <a:r>
              <a:rPr lang="en-US" sz="1500" dirty="0" err="1">
                <a:solidFill>
                  <a:schemeClr val="dk1"/>
                </a:solidFill>
              </a:rPr>
              <a:t>Juli</a:t>
            </a:r>
            <a:r>
              <a:rPr lang="en-US" sz="1500" dirty="0">
                <a:solidFill>
                  <a:schemeClr val="dk1"/>
                </a:solidFill>
              </a:rPr>
              <a:t>, </a:t>
            </a:r>
            <a:r>
              <a:rPr lang="en-US" sz="1500" dirty="0" err="1">
                <a:solidFill>
                  <a:schemeClr val="dk1"/>
                </a:solidFill>
              </a:rPr>
              <a:t>diperkirakan</a:t>
            </a:r>
            <a:r>
              <a:rPr lang="en-US" sz="1500" dirty="0">
                <a:solidFill>
                  <a:schemeClr val="dk1"/>
                </a:solidFill>
              </a:rPr>
              <a:t> </a:t>
            </a:r>
            <a:r>
              <a:rPr lang="en-US" sz="1500" dirty="0" err="1">
                <a:solidFill>
                  <a:schemeClr val="dk1"/>
                </a:solidFill>
              </a:rPr>
              <a:t>karena</a:t>
            </a:r>
            <a:r>
              <a:rPr lang="en-US" sz="1500" dirty="0">
                <a:solidFill>
                  <a:schemeClr val="dk1"/>
                </a:solidFill>
              </a:rPr>
              <a:t> </a:t>
            </a:r>
            <a:r>
              <a:rPr lang="en-US" sz="1500" dirty="0" err="1">
                <a:solidFill>
                  <a:schemeClr val="dk1"/>
                </a:solidFill>
              </a:rPr>
              <a:t>musim</a:t>
            </a:r>
            <a:r>
              <a:rPr lang="en-US" sz="1500" dirty="0">
                <a:solidFill>
                  <a:schemeClr val="dk1"/>
                </a:solidFill>
              </a:rPr>
              <a:t> </a:t>
            </a:r>
            <a:r>
              <a:rPr lang="en-US" sz="1500" dirty="0" err="1">
                <a:solidFill>
                  <a:schemeClr val="dk1"/>
                </a:solidFill>
              </a:rPr>
              <a:t>liburan</a:t>
            </a:r>
            <a:r>
              <a:rPr lang="en-US" sz="1500" dirty="0">
                <a:solidFill>
                  <a:schemeClr val="dk1"/>
                </a:solidFill>
              </a:rPr>
              <a:t> yang </a:t>
            </a:r>
            <a:r>
              <a:rPr lang="en-US" sz="1500" dirty="0" err="1">
                <a:solidFill>
                  <a:schemeClr val="dk1"/>
                </a:solidFill>
              </a:rPr>
              <a:t>menyebabkan</a:t>
            </a:r>
            <a:r>
              <a:rPr lang="en-US" sz="1500" dirty="0">
                <a:solidFill>
                  <a:schemeClr val="dk1"/>
                </a:solidFill>
              </a:rPr>
              <a:t> </a:t>
            </a:r>
            <a:r>
              <a:rPr lang="en-US" sz="1500" dirty="0" err="1">
                <a:solidFill>
                  <a:schemeClr val="dk1"/>
                </a:solidFill>
              </a:rPr>
              <a:t>pengunjung</a:t>
            </a:r>
            <a:r>
              <a:rPr lang="en-US" sz="1500" dirty="0">
                <a:solidFill>
                  <a:schemeClr val="dk1"/>
                </a:solidFill>
              </a:rPr>
              <a:t> </a:t>
            </a:r>
            <a:r>
              <a:rPr lang="en-US" sz="1500">
                <a:solidFill>
                  <a:schemeClr val="dk1"/>
                </a:solidFill>
              </a:rPr>
              <a:t>bertambah</a:t>
            </a:r>
            <a:endParaRPr lang="en-US" sz="1500" dirty="0">
              <a:solidFill>
                <a:schemeClr val="dk1"/>
              </a:solidFill>
            </a:endParaRPr>
          </a:p>
          <a:p>
            <a:pPr marL="285750" indent="-285750">
              <a:spcAft>
                <a:spcPts val="1200"/>
              </a:spcAft>
            </a:pPr>
            <a:endParaRPr lang="en-US" sz="1500" dirty="0">
              <a:solidFill>
                <a:schemeClr val="dk1"/>
              </a:solidFill>
            </a:endParaRPr>
          </a:p>
          <a:p>
            <a:pPr marL="285750" indent="-285750">
              <a:spcAft>
                <a:spcPts val="1200"/>
              </a:spcAft>
            </a:pPr>
            <a:endParaRPr lang="en-US" sz="1500" dirty="0">
              <a:solidFill>
                <a:schemeClr val="dk1"/>
              </a:solidFill>
            </a:endParaRPr>
          </a:p>
          <a:p>
            <a:pPr marL="285750" indent="-285750">
              <a:spcAft>
                <a:spcPts val="1200"/>
              </a:spcAft>
            </a:pPr>
            <a:endParaRPr lang="en-US" sz="1500" dirty="0">
              <a:solidFill>
                <a:schemeClr val="dk1"/>
              </a:solidFill>
            </a:endParaRPr>
          </a:p>
          <a:p>
            <a:pPr marL="285750" indent="-285750">
              <a:spcAft>
                <a:spcPts val="1200"/>
              </a:spcAft>
            </a:pPr>
            <a:endParaRPr lang="en-US" sz="1500" dirty="0">
              <a:solidFill>
                <a:schemeClr val="dk1"/>
              </a:solidFill>
            </a:endParaRPr>
          </a:p>
          <a:p>
            <a:pPr marL="285750" indent="-285750">
              <a:spcAft>
                <a:spcPts val="1200"/>
              </a:spcAft>
            </a:pPr>
            <a:endParaRPr sz="1500" dirty="0">
              <a:solidFill>
                <a:schemeClr val="dk1"/>
              </a:solidFill>
            </a:endParaRPr>
          </a:p>
        </p:txBody>
      </p:sp>
    </p:spTree>
    <p:extLst>
      <p:ext uri="{BB962C8B-B14F-4D97-AF65-F5344CB8AC3E}">
        <p14:creationId xmlns:p14="http://schemas.microsoft.com/office/powerpoint/2010/main" val="3118892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147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a:latin typeface="Roboto"/>
                <a:ea typeface="Roboto"/>
                <a:cs typeface="Roboto"/>
                <a:sym typeface="Roboto"/>
              </a:rPr>
              <a:t>Impact Analysis of Stay Duration on Hotel Bookings Cancellation Rates</a:t>
            </a:r>
            <a:endParaRPr sz="1798" b="1">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sz="1500" dirty="0">
              <a:solidFill>
                <a:schemeClr val="dk1"/>
              </a:solidFill>
            </a:endParaRPr>
          </a:p>
        </p:txBody>
      </p:sp>
      <p:pic>
        <p:nvPicPr>
          <p:cNvPr id="1028" name="Picture 4">
            <a:extLst>
              <a:ext uri="{FF2B5EF4-FFF2-40B4-BE49-F238E27FC236}">
                <a16:creationId xmlns:a16="http://schemas.microsoft.com/office/drawing/2014/main" id="{A3A4B32C-65C3-CDBF-BB18-1C974F7A36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66800"/>
            <a:ext cx="9144000" cy="300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104061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724</Words>
  <Application>Microsoft Office PowerPoint</Application>
  <PresentationFormat>On-screen Show (16:9)</PresentationFormat>
  <Paragraphs>58</Paragraphs>
  <Slides>13</Slides>
  <Notes>13</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13</vt:i4>
      </vt:variant>
    </vt:vector>
  </HeadingPairs>
  <TitlesOfParts>
    <vt:vector size="18" baseType="lpstr">
      <vt:lpstr>Dosis</vt:lpstr>
      <vt:lpstr>Arial</vt:lpstr>
      <vt:lpstr>Roboto</vt:lpstr>
      <vt:lpstr>Simple Light</vt:lpstr>
      <vt:lpstr>Simple Light</vt:lpstr>
      <vt:lpstr>Investigate Business Hotel using Data Visualization </vt:lpstr>
      <vt:lpstr>Overview</vt:lpstr>
      <vt:lpstr>Data Preprocessing</vt:lpstr>
      <vt:lpstr>PowerPoint Presentation</vt:lpstr>
      <vt:lpstr>Data Preprocessing</vt:lpstr>
      <vt:lpstr>Data Preprocessing</vt:lpstr>
      <vt:lpstr>Monthly Hotel Booking Analysis Based on Hotel Type</vt:lpstr>
      <vt:lpstr>Monthly Hotel Booking Analysis Based on Hotel Type</vt:lpstr>
      <vt:lpstr>Impact Analysis of Stay Duration on Hotel Bookings Cancellation Rates</vt:lpstr>
      <vt:lpstr>Impact Analysis of Stay Duration on Hotel Bookings Cancellation Rates</vt:lpstr>
      <vt:lpstr>Impact Analysis of Stay Duration on Hotel Bookings Cancellation Rates</vt:lpstr>
      <vt:lpstr>Impact Analysis of Lead Time on Hotel Bookings Cancellation Rate</vt:lpstr>
      <vt:lpstr>Impact Analysis of Lead Time on Hotel Bookings Cancellation Rate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Investigate Business Hotel using Data Visualization</dc:title>
  <dc:creator>Ryana Tammi</dc:creator>
  <cp:lastModifiedBy>Ryana Tammi</cp:lastModifiedBy>
  <cp:revision>4</cp:revision>
  <dcterms:modified xsi:type="dcterms:W3CDTF">2022-11-07T17:26:12Z</dcterms:modified>
</cp:coreProperties>
</file>